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6"/>
  </p:notesMasterIdLst>
  <p:sldIdLst>
    <p:sldId id="256" r:id="rId2"/>
    <p:sldId id="487" r:id="rId3"/>
    <p:sldId id="490" r:id="rId4"/>
    <p:sldId id="479" r:id="rId5"/>
  </p:sldIdLst>
  <p:sldSz cx="9144000" cy="6858000" type="screen4x3"/>
  <p:notesSz cx="7077075" cy="9363075"/>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40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FY18</c:v>
                </c:pt>
              </c:strCache>
            </c:strRef>
          </c:tx>
          <c:spPr>
            <a:ln w="28575" cap="rnd">
              <a:solidFill>
                <a:schemeClr val="accent1"/>
              </a:solidFill>
              <a:round/>
            </a:ln>
            <a:effectLst/>
          </c:spPr>
          <c:marker>
            <c:symbol val="none"/>
          </c:marker>
          <c:dLbls>
            <c:numFmt formatCode="&quot;$&quot;#,##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Q1</c:v>
                </c:pt>
                <c:pt idx="1">
                  <c:v>Q2</c:v>
                </c:pt>
                <c:pt idx="2">
                  <c:v>Q3</c:v>
                </c:pt>
                <c:pt idx="3">
                  <c:v>Q4</c:v>
                </c:pt>
                <c:pt idx="4">
                  <c:v>Total</c:v>
                </c:pt>
              </c:strCache>
            </c:strRef>
          </c:cat>
          <c:val>
            <c:numRef>
              <c:f>Sheet1!$B$2:$B$6</c:f>
              <c:numCache>
                <c:formatCode>General</c:formatCode>
                <c:ptCount val="5"/>
                <c:pt idx="0" formatCode="_(&quot;$&quot;* #,##0.00_);_(&quot;$&quot;* \(#,##0.00\);_(&quot;$&quot;* &quot;-&quot;??_);_(@_)">
                  <c:v>201353.56999999998</c:v>
                </c:pt>
                <c:pt idx="1">
                  <c:v>172180</c:v>
                </c:pt>
                <c:pt idx="2">
                  <c:v>235864</c:v>
                </c:pt>
                <c:pt idx="3">
                  <c:v>161321</c:v>
                </c:pt>
                <c:pt idx="4">
                  <c:v>770718</c:v>
                </c:pt>
              </c:numCache>
            </c:numRef>
          </c:val>
          <c:smooth val="0"/>
          <c:extLst>
            <c:ext xmlns:c16="http://schemas.microsoft.com/office/drawing/2014/chart" uri="{C3380CC4-5D6E-409C-BE32-E72D297353CC}">
              <c16:uniqueId val="{00000000-2D9C-4DD8-A490-36D25D6E8176}"/>
            </c:ext>
          </c:extLst>
        </c:ser>
        <c:ser>
          <c:idx val="1"/>
          <c:order val="1"/>
          <c:tx>
            <c:strRef>
              <c:f>Sheet1!$C$1</c:f>
              <c:strCache>
                <c:ptCount val="1"/>
                <c:pt idx="0">
                  <c:v>FY19</c:v>
                </c:pt>
              </c:strCache>
            </c:strRef>
          </c:tx>
          <c:spPr>
            <a:ln w="28575" cap="rnd">
              <a:solidFill>
                <a:schemeClr val="accent2"/>
              </a:solidFill>
              <a:round/>
            </a:ln>
            <a:effectLst/>
          </c:spPr>
          <c:marker>
            <c:symbol val="none"/>
          </c:marker>
          <c:dLbls>
            <c:numFmt formatCode="&quot;$&quot;#,##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Q1</c:v>
                </c:pt>
                <c:pt idx="1">
                  <c:v>Q2</c:v>
                </c:pt>
                <c:pt idx="2">
                  <c:v>Q3</c:v>
                </c:pt>
                <c:pt idx="3">
                  <c:v>Q4</c:v>
                </c:pt>
                <c:pt idx="4">
                  <c:v>Total</c:v>
                </c:pt>
              </c:strCache>
            </c:strRef>
          </c:cat>
          <c:val>
            <c:numRef>
              <c:f>Sheet1!$C$2:$C$6</c:f>
              <c:numCache>
                <c:formatCode>General</c:formatCode>
                <c:ptCount val="5"/>
                <c:pt idx="0" formatCode="_(&quot;$&quot;* #,##0.00_);_(&quot;$&quot;* \(#,##0.00\);_(&quot;$&quot;* &quot;-&quot;??_);_(@_)">
                  <c:v>164215</c:v>
                </c:pt>
                <c:pt idx="1">
                  <c:v>140403</c:v>
                </c:pt>
                <c:pt idx="2">
                  <c:v>178311</c:v>
                </c:pt>
                <c:pt idx="3">
                  <c:v>180000</c:v>
                </c:pt>
                <c:pt idx="4">
                  <c:v>662929</c:v>
                </c:pt>
              </c:numCache>
            </c:numRef>
          </c:val>
          <c:smooth val="0"/>
          <c:extLst>
            <c:ext xmlns:c16="http://schemas.microsoft.com/office/drawing/2014/chart" uri="{C3380CC4-5D6E-409C-BE32-E72D297353CC}">
              <c16:uniqueId val="{00000001-2D9C-4DD8-A490-36D25D6E8176}"/>
            </c:ext>
          </c:extLst>
        </c:ser>
        <c:dLbls>
          <c:showLegendKey val="0"/>
          <c:showVal val="0"/>
          <c:showCatName val="0"/>
          <c:showSerName val="0"/>
          <c:showPercent val="0"/>
          <c:showBubbleSize val="0"/>
        </c:dLbls>
        <c:smooth val="0"/>
        <c:axId val="758119616"/>
        <c:axId val="758118304"/>
      </c:lineChart>
      <c:catAx>
        <c:axId val="7581196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58118304"/>
        <c:crosses val="autoZero"/>
        <c:auto val="1"/>
        <c:lblAlgn val="ctr"/>
        <c:lblOffset val="100"/>
        <c:noMultiLvlLbl val="0"/>
      </c:catAx>
      <c:valAx>
        <c:axId val="758118304"/>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00_);_(&quot;$&quot;* \(#,##0.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581196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CCDAF7F-3C24-46A8-B02F-501CE8499BE3}"/>
              </a:ext>
            </a:extLst>
          </p:cNvPr>
          <p:cNvSpPr>
            <a:spLocks noGrp="1" noChangeArrowheads="1"/>
          </p:cNvSpPr>
          <p:nvPr>
            <p:ph type="hdr" sz="quarter"/>
          </p:nvPr>
        </p:nvSpPr>
        <p:spPr bwMode="auto">
          <a:xfrm>
            <a:off x="0" y="0"/>
            <a:ext cx="3067374" cy="468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2" tIns="46966" rIns="93932" bIns="46966" numCol="1" anchor="t" anchorCtr="0" compatLnSpc="1">
            <a:prstTxWarp prst="textNoShape">
              <a:avLst/>
            </a:prstTxWarp>
          </a:bodyPr>
          <a:lstStyle>
            <a:lvl1pPr>
              <a:defRPr sz="1200">
                <a:latin typeface="Arial" charset="0"/>
                <a:cs typeface="Arial" charset="0"/>
              </a:defRPr>
            </a:lvl1pPr>
          </a:lstStyle>
          <a:p>
            <a:pPr>
              <a:defRPr/>
            </a:pPr>
            <a:endParaRPr lang="en-US" altLang="en-US"/>
          </a:p>
        </p:txBody>
      </p:sp>
      <p:sp>
        <p:nvSpPr>
          <p:cNvPr id="3075" name="Rectangle 3">
            <a:extLst>
              <a:ext uri="{FF2B5EF4-FFF2-40B4-BE49-F238E27FC236}">
                <a16:creationId xmlns:a16="http://schemas.microsoft.com/office/drawing/2014/main" id="{751B2A84-0FBB-41D1-8CBB-5A913F76D091}"/>
              </a:ext>
            </a:extLst>
          </p:cNvPr>
          <p:cNvSpPr>
            <a:spLocks noGrp="1" noChangeArrowheads="1"/>
          </p:cNvSpPr>
          <p:nvPr>
            <p:ph type="dt" idx="1"/>
          </p:nvPr>
        </p:nvSpPr>
        <p:spPr bwMode="auto">
          <a:xfrm>
            <a:off x="4008100" y="0"/>
            <a:ext cx="3067374" cy="468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2" tIns="46966" rIns="93932" bIns="46966" numCol="1" anchor="t" anchorCtr="0" compatLnSpc="1">
            <a:prstTxWarp prst="textNoShape">
              <a:avLst/>
            </a:prstTxWarp>
          </a:bodyPr>
          <a:lstStyle>
            <a:lvl1pPr algn="r">
              <a:defRPr sz="1200">
                <a:latin typeface="Arial" charset="0"/>
                <a:cs typeface="Arial" charset="0"/>
              </a:defRPr>
            </a:lvl1pPr>
          </a:lstStyle>
          <a:p>
            <a:pPr>
              <a:defRPr/>
            </a:pPr>
            <a:endParaRPr lang="en-US" altLang="en-US"/>
          </a:p>
        </p:txBody>
      </p:sp>
      <p:sp>
        <p:nvSpPr>
          <p:cNvPr id="46084" name="Rectangle 4">
            <a:extLst>
              <a:ext uri="{FF2B5EF4-FFF2-40B4-BE49-F238E27FC236}">
                <a16:creationId xmlns:a16="http://schemas.microsoft.com/office/drawing/2014/main" id="{5180B8A0-F733-40E2-9D23-33A3200D0BFF}"/>
              </a:ext>
            </a:extLst>
          </p:cNvPr>
          <p:cNvSpPr>
            <a:spLocks noGrp="1" noRot="1" noChangeAspect="1" noChangeArrowheads="1" noTextEdit="1"/>
          </p:cNvSpPr>
          <p:nvPr>
            <p:ph type="sldImg" idx="2"/>
          </p:nvPr>
        </p:nvSpPr>
        <p:spPr bwMode="auto">
          <a:xfrm>
            <a:off x="1196975" y="701675"/>
            <a:ext cx="4683125" cy="35115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68822367-5F06-43CC-A5D7-9DF968D04D93}"/>
              </a:ext>
            </a:extLst>
          </p:cNvPr>
          <p:cNvSpPr>
            <a:spLocks noGrp="1" noChangeArrowheads="1"/>
          </p:cNvSpPr>
          <p:nvPr>
            <p:ph type="body" sz="quarter" idx="3"/>
          </p:nvPr>
        </p:nvSpPr>
        <p:spPr bwMode="auto">
          <a:xfrm>
            <a:off x="708349" y="4448101"/>
            <a:ext cx="5660378" cy="4213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2" tIns="46966" rIns="93932" bIns="46966"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a:extLst>
              <a:ext uri="{FF2B5EF4-FFF2-40B4-BE49-F238E27FC236}">
                <a16:creationId xmlns:a16="http://schemas.microsoft.com/office/drawing/2014/main" id="{0F4B43B9-65B5-409A-AFD3-878FE4BBF638}"/>
              </a:ext>
            </a:extLst>
          </p:cNvPr>
          <p:cNvSpPr>
            <a:spLocks noGrp="1" noChangeArrowheads="1"/>
          </p:cNvSpPr>
          <p:nvPr>
            <p:ph type="ftr" sz="quarter" idx="4"/>
          </p:nvPr>
        </p:nvSpPr>
        <p:spPr bwMode="auto">
          <a:xfrm>
            <a:off x="0" y="8893003"/>
            <a:ext cx="3067374" cy="468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2" tIns="46966" rIns="93932" bIns="46966" numCol="1" anchor="b" anchorCtr="0" compatLnSpc="1">
            <a:prstTxWarp prst="textNoShape">
              <a:avLst/>
            </a:prstTxWarp>
          </a:bodyPr>
          <a:lstStyle>
            <a:lvl1pPr>
              <a:defRPr sz="1200">
                <a:latin typeface="Arial" charset="0"/>
                <a:cs typeface="Arial" charset="0"/>
              </a:defRPr>
            </a:lvl1pPr>
          </a:lstStyle>
          <a:p>
            <a:pPr>
              <a:defRPr/>
            </a:pPr>
            <a:endParaRPr lang="en-US" altLang="en-US"/>
          </a:p>
        </p:txBody>
      </p:sp>
      <p:sp>
        <p:nvSpPr>
          <p:cNvPr id="3079" name="Rectangle 7">
            <a:extLst>
              <a:ext uri="{FF2B5EF4-FFF2-40B4-BE49-F238E27FC236}">
                <a16:creationId xmlns:a16="http://schemas.microsoft.com/office/drawing/2014/main" id="{AF75462A-14EB-4A8F-8B00-B68722CE7403}"/>
              </a:ext>
            </a:extLst>
          </p:cNvPr>
          <p:cNvSpPr>
            <a:spLocks noGrp="1" noChangeArrowheads="1"/>
          </p:cNvSpPr>
          <p:nvPr>
            <p:ph type="sldNum" sz="quarter" idx="5"/>
          </p:nvPr>
        </p:nvSpPr>
        <p:spPr bwMode="auto">
          <a:xfrm>
            <a:off x="4008100" y="8893003"/>
            <a:ext cx="3067374" cy="468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2" tIns="46966" rIns="93932" bIns="46966" numCol="1" anchor="b" anchorCtr="0" compatLnSpc="1">
            <a:prstTxWarp prst="textNoShape">
              <a:avLst/>
            </a:prstTxWarp>
          </a:bodyPr>
          <a:lstStyle>
            <a:lvl1pPr algn="r">
              <a:defRPr sz="1200"/>
            </a:lvl1pPr>
          </a:lstStyle>
          <a:p>
            <a:fld id="{AA709709-EB15-4D40-B631-D743F18C78E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5D8740CD-36BD-4B00-8A93-9D9544653E9A}"/>
              </a:ext>
            </a:extLst>
          </p:cNvPr>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8968" indent="-288065"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52258" indent="-230452"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613162" indent="-230452"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74065" indent="-230452"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34968" indent="-230452"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95872" indent="-230452"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56775" indent="-230452"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917678" indent="-230452"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7402BA09-0D43-4D28-947A-E09DFA09183B}" type="slidenum">
              <a:rPr lang="en-US" altLang="en-US"/>
              <a:pPr eaLnBrk="1" hangingPunct="1">
                <a:spcBef>
                  <a:spcPct val="0"/>
                </a:spcBef>
              </a:pPr>
              <a:t>1</a:t>
            </a:fld>
            <a:endParaRPr lang="en-US" altLang="en-US"/>
          </a:p>
        </p:txBody>
      </p:sp>
      <p:sp>
        <p:nvSpPr>
          <p:cNvPr id="47107" name="Rectangle 2">
            <a:extLst>
              <a:ext uri="{FF2B5EF4-FFF2-40B4-BE49-F238E27FC236}">
                <a16:creationId xmlns:a16="http://schemas.microsoft.com/office/drawing/2014/main" id="{81CF6739-6F9D-4834-BA33-1065C1684088}"/>
              </a:ext>
            </a:extLst>
          </p:cNvPr>
          <p:cNvSpPr>
            <a:spLocks noGrp="1" noRot="1" noChangeAspect="1" noChangeArrowheads="1" noTextEdit="1"/>
          </p:cNvSpPr>
          <p:nvPr>
            <p:ph type="sldImg"/>
          </p:nvPr>
        </p:nvSpPr>
        <p:spPr>
          <a:ln/>
        </p:spPr>
      </p:sp>
      <p:sp>
        <p:nvSpPr>
          <p:cNvPr id="47108" name="Rectangle 3">
            <a:extLst>
              <a:ext uri="{FF2B5EF4-FFF2-40B4-BE49-F238E27FC236}">
                <a16:creationId xmlns:a16="http://schemas.microsoft.com/office/drawing/2014/main" id="{8B2DEEA2-1F2D-460B-8AAF-F2F30943B67B}"/>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F19019F5-53FA-4054-B2E8-F6ACBDEC629C}"/>
              </a:ext>
            </a:extLst>
          </p:cNvPr>
          <p:cNvSpPr>
            <a:spLocks noChangeArrowheads="1"/>
          </p:cNvSpPr>
          <p:nvPr/>
        </p:nvSpPr>
        <p:spPr bwMode="auto">
          <a:xfrm>
            <a:off x="609600" y="1219200"/>
            <a:ext cx="7924800" cy="9144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052A12D9-18E4-4E9E-82DA-1B835B70B03C}"/>
              </a:ext>
            </a:extLst>
          </p:cNvPr>
          <p:cNvSpPr>
            <a:spLocks noChangeShapeType="1"/>
          </p:cNvSpPr>
          <p:nvPr/>
        </p:nvSpPr>
        <p:spPr bwMode="auto">
          <a:xfrm>
            <a:off x="1981200" y="3962400"/>
            <a:ext cx="6511925"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30" name="Rectangle 2"/>
          <p:cNvSpPr>
            <a:spLocks noGrp="1" noChangeArrowheads="1"/>
          </p:cNvSpPr>
          <p:nvPr>
            <p:ph type="ctrTitle"/>
          </p:nvPr>
        </p:nvSpPr>
        <p:spPr>
          <a:xfrm>
            <a:off x="914400" y="1524000"/>
            <a:ext cx="7623175" cy="1752600"/>
          </a:xfrm>
        </p:spPr>
        <p:txBody>
          <a:bodyPr/>
          <a:lstStyle>
            <a:lvl1pPr>
              <a:defRPr sz="5000"/>
            </a:lvl1pPr>
          </a:lstStyle>
          <a:p>
            <a:pPr lvl="0"/>
            <a:r>
              <a:rPr lang="en-US" altLang="en-US" noProof="0"/>
              <a:t>Click to edit Master title style</a:t>
            </a:r>
          </a:p>
        </p:txBody>
      </p:sp>
      <p:sp>
        <p:nvSpPr>
          <p:cNvPr id="22531"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6" name="Rectangle 4">
            <a:extLst>
              <a:ext uri="{FF2B5EF4-FFF2-40B4-BE49-F238E27FC236}">
                <a16:creationId xmlns:a16="http://schemas.microsoft.com/office/drawing/2014/main" id="{67A3961E-D230-49FD-B3AE-52F22DB40BCD}"/>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B1E37EFF-0AFC-49D7-BDA3-5DE7C7A57DC6}"/>
              </a:ext>
            </a:extLst>
          </p:cNvPr>
          <p:cNvSpPr>
            <a:spLocks noGrp="1" noChangeArrowheads="1"/>
          </p:cNvSpPr>
          <p:nvPr>
            <p:ph type="ftr" sz="quarter" idx="11"/>
          </p:nvPr>
        </p:nvSpPr>
        <p:spPr>
          <a:xfrm>
            <a:off x="3124200" y="6243638"/>
            <a:ext cx="2895600" cy="457200"/>
          </a:xfrm>
        </p:spPr>
        <p:txBody>
          <a:bodyPr/>
          <a:lstStyle>
            <a:lvl1pPr>
              <a:defRPr/>
            </a:lvl1pPr>
          </a:lstStyle>
          <a:p>
            <a:pPr>
              <a:defRPr/>
            </a:pPr>
            <a:r>
              <a:rPr lang="en-US" altLang="en-US"/>
              <a:t>DRAFT</a:t>
            </a:r>
          </a:p>
        </p:txBody>
      </p:sp>
      <p:sp>
        <p:nvSpPr>
          <p:cNvPr id="8" name="Rectangle 6">
            <a:extLst>
              <a:ext uri="{FF2B5EF4-FFF2-40B4-BE49-F238E27FC236}">
                <a16:creationId xmlns:a16="http://schemas.microsoft.com/office/drawing/2014/main" id="{8A9B26C5-5750-468C-ACBA-68600525E1F7}"/>
              </a:ext>
            </a:extLst>
          </p:cNvPr>
          <p:cNvSpPr>
            <a:spLocks noGrp="1" noChangeArrowheads="1"/>
          </p:cNvSpPr>
          <p:nvPr>
            <p:ph type="sldNum" sz="quarter" idx="12"/>
          </p:nvPr>
        </p:nvSpPr>
        <p:spPr/>
        <p:txBody>
          <a:bodyPr/>
          <a:lstStyle>
            <a:lvl1pPr>
              <a:defRPr/>
            </a:lvl1pPr>
          </a:lstStyle>
          <a:p>
            <a:fld id="{38592009-9ED6-4021-8C00-687AFB575B21}" type="slidenum">
              <a:rPr lang="en-US" altLang="en-US"/>
              <a:pPr/>
              <a:t>‹#›</a:t>
            </a:fld>
            <a:endParaRPr lang="en-US" altLang="en-US"/>
          </a:p>
        </p:txBody>
      </p:sp>
    </p:spTree>
    <p:extLst>
      <p:ext uri="{BB962C8B-B14F-4D97-AF65-F5344CB8AC3E}">
        <p14:creationId xmlns:p14="http://schemas.microsoft.com/office/powerpoint/2010/main" val="3607742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7EBD7F3-F4FF-4D7E-93BC-F0C098175E3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D705E081-08FE-492D-9847-85FBE4FAC324}"/>
              </a:ext>
            </a:extLst>
          </p:cNvPr>
          <p:cNvSpPr>
            <a:spLocks noGrp="1" noChangeArrowheads="1"/>
          </p:cNvSpPr>
          <p:nvPr>
            <p:ph type="ftr" sz="quarter" idx="11"/>
          </p:nvPr>
        </p:nvSpPr>
        <p:spPr>
          <a:ln/>
        </p:spPr>
        <p:txBody>
          <a:bodyPr/>
          <a:lstStyle>
            <a:lvl1pPr>
              <a:defRPr/>
            </a:lvl1pPr>
          </a:lstStyle>
          <a:p>
            <a:pPr>
              <a:defRPr/>
            </a:pPr>
            <a:r>
              <a:rPr lang="en-US" altLang="en-US"/>
              <a:t>DRAFT</a:t>
            </a:r>
          </a:p>
        </p:txBody>
      </p:sp>
      <p:sp>
        <p:nvSpPr>
          <p:cNvPr id="6" name="Rectangle 6">
            <a:extLst>
              <a:ext uri="{FF2B5EF4-FFF2-40B4-BE49-F238E27FC236}">
                <a16:creationId xmlns:a16="http://schemas.microsoft.com/office/drawing/2014/main" id="{3DBD5037-F776-4A23-91D3-B5926EA1BE1D}"/>
              </a:ext>
            </a:extLst>
          </p:cNvPr>
          <p:cNvSpPr>
            <a:spLocks noGrp="1" noChangeArrowheads="1"/>
          </p:cNvSpPr>
          <p:nvPr>
            <p:ph type="sldNum" sz="quarter" idx="12"/>
          </p:nvPr>
        </p:nvSpPr>
        <p:spPr>
          <a:ln/>
        </p:spPr>
        <p:txBody>
          <a:bodyPr/>
          <a:lstStyle>
            <a:lvl1pPr>
              <a:defRPr/>
            </a:lvl1pPr>
          </a:lstStyle>
          <a:p>
            <a:fld id="{27F973D7-07FF-492B-AB81-B06506C129D6}" type="slidenum">
              <a:rPr lang="en-US" altLang="en-US"/>
              <a:pPr/>
              <a:t>‹#›</a:t>
            </a:fld>
            <a:endParaRPr lang="en-US" altLang="en-US"/>
          </a:p>
        </p:txBody>
      </p:sp>
    </p:spTree>
    <p:extLst>
      <p:ext uri="{BB962C8B-B14F-4D97-AF65-F5344CB8AC3E}">
        <p14:creationId xmlns:p14="http://schemas.microsoft.com/office/powerpoint/2010/main" val="3749214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A6C38BF-2057-4EF3-BC87-AD4451F3694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ABFFDC8-0731-4305-A696-35D1457534B1}"/>
              </a:ext>
            </a:extLst>
          </p:cNvPr>
          <p:cNvSpPr>
            <a:spLocks noGrp="1" noChangeArrowheads="1"/>
          </p:cNvSpPr>
          <p:nvPr>
            <p:ph type="ftr" sz="quarter" idx="11"/>
          </p:nvPr>
        </p:nvSpPr>
        <p:spPr>
          <a:ln/>
        </p:spPr>
        <p:txBody>
          <a:bodyPr/>
          <a:lstStyle>
            <a:lvl1pPr>
              <a:defRPr/>
            </a:lvl1pPr>
          </a:lstStyle>
          <a:p>
            <a:pPr>
              <a:defRPr/>
            </a:pPr>
            <a:r>
              <a:rPr lang="en-US" altLang="en-US"/>
              <a:t>DRAFT</a:t>
            </a:r>
          </a:p>
        </p:txBody>
      </p:sp>
      <p:sp>
        <p:nvSpPr>
          <p:cNvPr id="6" name="Rectangle 6">
            <a:extLst>
              <a:ext uri="{FF2B5EF4-FFF2-40B4-BE49-F238E27FC236}">
                <a16:creationId xmlns:a16="http://schemas.microsoft.com/office/drawing/2014/main" id="{2354BCDA-DD5C-454B-942E-270809D657E7}"/>
              </a:ext>
            </a:extLst>
          </p:cNvPr>
          <p:cNvSpPr>
            <a:spLocks noGrp="1" noChangeArrowheads="1"/>
          </p:cNvSpPr>
          <p:nvPr>
            <p:ph type="sldNum" sz="quarter" idx="12"/>
          </p:nvPr>
        </p:nvSpPr>
        <p:spPr>
          <a:ln/>
        </p:spPr>
        <p:txBody>
          <a:bodyPr/>
          <a:lstStyle>
            <a:lvl1pPr>
              <a:defRPr/>
            </a:lvl1pPr>
          </a:lstStyle>
          <a:p>
            <a:fld id="{DD6200AB-65BE-440A-8020-05E1C779B210}" type="slidenum">
              <a:rPr lang="en-US" altLang="en-US"/>
              <a:pPr/>
              <a:t>‹#›</a:t>
            </a:fld>
            <a:endParaRPr lang="en-US" altLang="en-US"/>
          </a:p>
        </p:txBody>
      </p:sp>
    </p:spTree>
    <p:extLst>
      <p:ext uri="{BB962C8B-B14F-4D97-AF65-F5344CB8AC3E}">
        <p14:creationId xmlns:p14="http://schemas.microsoft.com/office/powerpoint/2010/main" val="4115340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7FA4AD9-26BA-41D6-8966-C9B754596F4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7831F5F-05DC-4043-832B-03AB1FAC6C93}"/>
              </a:ext>
            </a:extLst>
          </p:cNvPr>
          <p:cNvSpPr>
            <a:spLocks noGrp="1" noChangeArrowheads="1"/>
          </p:cNvSpPr>
          <p:nvPr>
            <p:ph type="ftr" sz="quarter" idx="11"/>
          </p:nvPr>
        </p:nvSpPr>
        <p:spPr>
          <a:ln/>
        </p:spPr>
        <p:txBody>
          <a:bodyPr/>
          <a:lstStyle>
            <a:lvl1pPr>
              <a:defRPr/>
            </a:lvl1pPr>
          </a:lstStyle>
          <a:p>
            <a:pPr>
              <a:defRPr/>
            </a:pPr>
            <a:r>
              <a:rPr lang="en-US" altLang="en-US"/>
              <a:t>DRAFT</a:t>
            </a:r>
          </a:p>
        </p:txBody>
      </p:sp>
      <p:sp>
        <p:nvSpPr>
          <p:cNvPr id="6" name="Rectangle 6">
            <a:extLst>
              <a:ext uri="{FF2B5EF4-FFF2-40B4-BE49-F238E27FC236}">
                <a16:creationId xmlns:a16="http://schemas.microsoft.com/office/drawing/2014/main" id="{2B1F22DF-B4CE-49D7-B9D8-0D5798ECC064}"/>
              </a:ext>
            </a:extLst>
          </p:cNvPr>
          <p:cNvSpPr>
            <a:spLocks noGrp="1" noChangeArrowheads="1"/>
          </p:cNvSpPr>
          <p:nvPr>
            <p:ph type="sldNum" sz="quarter" idx="12"/>
          </p:nvPr>
        </p:nvSpPr>
        <p:spPr>
          <a:ln/>
        </p:spPr>
        <p:txBody>
          <a:bodyPr/>
          <a:lstStyle>
            <a:lvl1pPr>
              <a:defRPr/>
            </a:lvl1pPr>
          </a:lstStyle>
          <a:p>
            <a:fld id="{7FC55D79-F750-4DC0-B249-310B21C82DE6}" type="slidenum">
              <a:rPr lang="en-US" altLang="en-US"/>
              <a:pPr/>
              <a:t>‹#›</a:t>
            </a:fld>
            <a:endParaRPr lang="en-US" altLang="en-US"/>
          </a:p>
        </p:txBody>
      </p:sp>
    </p:spTree>
    <p:extLst>
      <p:ext uri="{BB962C8B-B14F-4D97-AF65-F5344CB8AC3E}">
        <p14:creationId xmlns:p14="http://schemas.microsoft.com/office/powerpoint/2010/main" val="746663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D402C967-59D3-4FE4-AADE-14763443E2A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2B22C5B4-A7A7-4E1C-9C9D-05EB4FCAE2B7}"/>
              </a:ext>
            </a:extLst>
          </p:cNvPr>
          <p:cNvSpPr>
            <a:spLocks noGrp="1" noChangeArrowheads="1"/>
          </p:cNvSpPr>
          <p:nvPr>
            <p:ph type="ftr" sz="quarter" idx="11"/>
          </p:nvPr>
        </p:nvSpPr>
        <p:spPr>
          <a:ln/>
        </p:spPr>
        <p:txBody>
          <a:bodyPr/>
          <a:lstStyle>
            <a:lvl1pPr>
              <a:defRPr/>
            </a:lvl1pPr>
          </a:lstStyle>
          <a:p>
            <a:pPr>
              <a:defRPr/>
            </a:pPr>
            <a:r>
              <a:rPr lang="en-US" altLang="en-US"/>
              <a:t>DRAFT</a:t>
            </a:r>
          </a:p>
        </p:txBody>
      </p:sp>
      <p:sp>
        <p:nvSpPr>
          <p:cNvPr id="6" name="Rectangle 6">
            <a:extLst>
              <a:ext uri="{FF2B5EF4-FFF2-40B4-BE49-F238E27FC236}">
                <a16:creationId xmlns:a16="http://schemas.microsoft.com/office/drawing/2014/main" id="{5F212374-BFDE-4E68-AF07-FAF4A1E3DC68}"/>
              </a:ext>
            </a:extLst>
          </p:cNvPr>
          <p:cNvSpPr>
            <a:spLocks noGrp="1" noChangeArrowheads="1"/>
          </p:cNvSpPr>
          <p:nvPr>
            <p:ph type="sldNum" sz="quarter" idx="12"/>
          </p:nvPr>
        </p:nvSpPr>
        <p:spPr>
          <a:ln/>
        </p:spPr>
        <p:txBody>
          <a:bodyPr/>
          <a:lstStyle>
            <a:lvl1pPr>
              <a:defRPr/>
            </a:lvl1pPr>
          </a:lstStyle>
          <a:p>
            <a:fld id="{7C7C5599-992B-49E3-A8E0-364A6858986E}" type="slidenum">
              <a:rPr lang="en-US" altLang="en-US"/>
              <a:pPr/>
              <a:t>‹#›</a:t>
            </a:fld>
            <a:endParaRPr lang="en-US" altLang="en-US"/>
          </a:p>
        </p:txBody>
      </p:sp>
    </p:spTree>
    <p:extLst>
      <p:ext uri="{BB962C8B-B14F-4D97-AF65-F5344CB8AC3E}">
        <p14:creationId xmlns:p14="http://schemas.microsoft.com/office/powerpoint/2010/main" val="4061789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DC393BD-087B-4E09-849E-7C772D29E8D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DDD865B7-C54E-4007-AD62-B17497905A53}"/>
              </a:ext>
            </a:extLst>
          </p:cNvPr>
          <p:cNvSpPr>
            <a:spLocks noGrp="1" noChangeArrowheads="1"/>
          </p:cNvSpPr>
          <p:nvPr>
            <p:ph type="ftr" sz="quarter" idx="11"/>
          </p:nvPr>
        </p:nvSpPr>
        <p:spPr>
          <a:ln/>
        </p:spPr>
        <p:txBody>
          <a:bodyPr/>
          <a:lstStyle>
            <a:lvl1pPr>
              <a:defRPr/>
            </a:lvl1pPr>
          </a:lstStyle>
          <a:p>
            <a:pPr>
              <a:defRPr/>
            </a:pPr>
            <a:r>
              <a:rPr lang="en-US" altLang="en-US"/>
              <a:t>DRAFT</a:t>
            </a:r>
          </a:p>
        </p:txBody>
      </p:sp>
      <p:sp>
        <p:nvSpPr>
          <p:cNvPr id="7" name="Rectangle 6">
            <a:extLst>
              <a:ext uri="{FF2B5EF4-FFF2-40B4-BE49-F238E27FC236}">
                <a16:creationId xmlns:a16="http://schemas.microsoft.com/office/drawing/2014/main" id="{21CED482-D73A-4488-B836-BC7CF2525460}"/>
              </a:ext>
            </a:extLst>
          </p:cNvPr>
          <p:cNvSpPr>
            <a:spLocks noGrp="1" noChangeArrowheads="1"/>
          </p:cNvSpPr>
          <p:nvPr>
            <p:ph type="sldNum" sz="quarter" idx="12"/>
          </p:nvPr>
        </p:nvSpPr>
        <p:spPr>
          <a:ln/>
        </p:spPr>
        <p:txBody>
          <a:bodyPr/>
          <a:lstStyle>
            <a:lvl1pPr>
              <a:defRPr/>
            </a:lvl1pPr>
          </a:lstStyle>
          <a:p>
            <a:fld id="{44F2B3D9-CF60-4E38-9388-C9C8750CDA1B}" type="slidenum">
              <a:rPr lang="en-US" altLang="en-US"/>
              <a:pPr/>
              <a:t>‹#›</a:t>
            </a:fld>
            <a:endParaRPr lang="en-US" altLang="en-US"/>
          </a:p>
        </p:txBody>
      </p:sp>
    </p:spTree>
    <p:extLst>
      <p:ext uri="{BB962C8B-B14F-4D97-AF65-F5344CB8AC3E}">
        <p14:creationId xmlns:p14="http://schemas.microsoft.com/office/powerpoint/2010/main" val="3324853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5682F185-7F46-44AD-91D2-1AA5AA3611D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79D04449-8D0B-4269-9698-DC26FCEBE4B2}"/>
              </a:ext>
            </a:extLst>
          </p:cNvPr>
          <p:cNvSpPr>
            <a:spLocks noGrp="1" noChangeArrowheads="1"/>
          </p:cNvSpPr>
          <p:nvPr>
            <p:ph type="ftr" sz="quarter" idx="11"/>
          </p:nvPr>
        </p:nvSpPr>
        <p:spPr>
          <a:ln/>
        </p:spPr>
        <p:txBody>
          <a:bodyPr/>
          <a:lstStyle>
            <a:lvl1pPr>
              <a:defRPr/>
            </a:lvl1pPr>
          </a:lstStyle>
          <a:p>
            <a:pPr>
              <a:defRPr/>
            </a:pPr>
            <a:r>
              <a:rPr lang="en-US" altLang="en-US"/>
              <a:t>DRAFT</a:t>
            </a:r>
          </a:p>
        </p:txBody>
      </p:sp>
      <p:sp>
        <p:nvSpPr>
          <p:cNvPr id="9" name="Rectangle 6">
            <a:extLst>
              <a:ext uri="{FF2B5EF4-FFF2-40B4-BE49-F238E27FC236}">
                <a16:creationId xmlns:a16="http://schemas.microsoft.com/office/drawing/2014/main" id="{8D997C5F-9A76-4243-81D1-587CA192DA19}"/>
              </a:ext>
            </a:extLst>
          </p:cNvPr>
          <p:cNvSpPr>
            <a:spLocks noGrp="1" noChangeArrowheads="1"/>
          </p:cNvSpPr>
          <p:nvPr>
            <p:ph type="sldNum" sz="quarter" idx="12"/>
          </p:nvPr>
        </p:nvSpPr>
        <p:spPr>
          <a:ln/>
        </p:spPr>
        <p:txBody>
          <a:bodyPr/>
          <a:lstStyle>
            <a:lvl1pPr>
              <a:defRPr/>
            </a:lvl1pPr>
          </a:lstStyle>
          <a:p>
            <a:fld id="{31E6B673-690C-4A3A-AA15-E71A44FDB4D9}" type="slidenum">
              <a:rPr lang="en-US" altLang="en-US"/>
              <a:pPr/>
              <a:t>‹#›</a:t>
            </a:fld>
            <a:endParaRPr lang="en-US" altLang="en-US"/>
          </a:p>
        </p:txBody>
      </p:sp>
    </p:spTree>
    <p:extLst>
      <p:ext uri="{BB962C8B-B14F-4D97-AF65-F5344CB8AC3E}">
        <p14:creationId xmlns:p14="http://schemas.microsoft.com/office/powerpoint/2010/main" val="3224811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8E809BD-7644-40B6-AF73-21EE2EA3702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6F6A6198-7F81-43E4-A589-B969CA1FDE0B}"/>
              </a:ext>
            </a:extLst>
          </p:cNvPr>
          <p:cNvSpPr>
            <a:spLocks noGrp="1" noChangeArrowheads="1"/>
          </p:cNvSpPr>
          <p:nvPr>
            <p:ph type="ftr" sz="quarter" idx="11"/>
          </p:nvPr>
        </p:nvSpPr>
        <p:spPr>
          <a:ln/>
        </p:spPr>
        <p:txBody>
          <a:bodyPr/>
          <a:lstStyle>
            <a:lvl1pPr>
              <a:defRPr/>
            </a:lvl1pPr>
          </a:lstStyle>
          <a:p>
            <a:pPr>
              <a:defRPr/>
            </a:pPr>
            <a:r>
              <a:rPr lang="en-US" altLang="en-US"/>
              <a:t>DRAFT</a:t>
            </a:r>
          </a:p>
        </p:txBody>
      </p:sp>
      <p:sp>
        <p:nvSpPr>
          <p:cNvPr id="5" name="Rectangle 6">
            <a:extLst>
              <a:ext uri="{FF2B5EF4-FFF2-40B4-BE49-F238E27FC236}">
                <a16:creationId xmlns:a16="http://schemas.microsoft.com/office/drawing/2014/main" id="{48E396E5-65EA-4513-96D0-B12E12A40F4F}"/>
              </a:ext>
            </a:extLst>
          </p:cNvPr>
          <p:cNvSpPr>
            <a:spLocks noGrp="1" noChangeArrowheads="1"/>
          </p:cNvSpPr>
          <p:nvPr>
            <p:ph type="sldNum" sz="quarter" idx="12"/>
          </p:nvPr>
        </p:nvSpPr>
        <p:spPr>
          <a:ln/>
        </p:spPr>
        <p:txBody>
          <a:bodyPr/>
          <a:lstStyle>
            <a:lvl1pPr>
              <a:defRPr/>
            </a:lvl1pPr>
          </a:lstStyle>
          <a:p>
            <a:fld id="{C9B5D1CC-3F45-45F5-A4C2-FCFD421015E0}" type="slidenum">
              <a:rPr lang="en-US" altLang="en-US"/>
              <a:pPr/>
              <a:t>‹#›</a:t>
            </a:fld>
            <a:endParaRPr lang="en-US" altLang="en-US"/>
          </a:p>
        </p:txBody>
      </p:sp>
    </p:spTree>
    <p:extLst>
      <p:ext uri="{BB962C8B-B14F-4D97-AF65-F5344CB8AC3E}">
        <p14:creationId xmlns:p14="http://schemas.microsoft.com/office/powerpoint/2010/main" val="686746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BF6AFC8-A62A-43F5-A976-81E57009E97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A2B6B77B-6D94-48AE-9EA4-E1CD318B067A}"/>
              </a:ext>
            </a:extLst>
          </p:cNvPr>
          <p:cNvSpPr>
            <a:spLocks noGrp="1" noChangeArrowheads="1"/>
          </p:cNvSpPr>
          <p:nvPr>
            <p:ph type="ftr" sz="quarter" idx="11"/>
          </p:nvPr>
        </p:nvSpPr>
        <p:spPr>
          <a:ln/>
        </p:spPr>
        <p:txBody>
          <a:bodyPr/>
          <a:lstStyle>
            <a:lvl1pPr>
              <a:defRPr/>
            </a:lvl1pPr>
          </a:lstStyle>
          <a:p>
            <a:pPr>
              <a:defRPr/>
            </a:pPr>
            <a:r>
              <a:rPr lang="en-US" altLang="en-US"/>
              <a:t>DRAFT</a:t>
            </a:r>
          </a:p>
        </p:txBody>
      </p:sp>
      <p:sp>
        <p:nvSpPr>
          <p:cNvPr id="4" name="Rectangle 6">
            <a:extLst>
              <a:ext uri="{FF2B5EF4-FFF2-40B4-BE49-F238E27FC236}">
                <a16:creationId xmlns:a16="http://schemas.microsoft.com/office/drawing/2014/main" id="{9C301286-F18B-4BEE-93DB-FEC02B58F1D6}"/>
              </a:ext>
            </a:extLst>
          </p:cNvPr>
          <p:cNvSpPr>
            <a:spLocks noGrp="1" noChangeArrowheads="1"/>
          </p:cNvSpPr>
          <p:nvPr>
            <p:ph type="sldNum" sz="quarter" idx="12"/>
          </p:nvPr>
        </p:nvSpPr>
        <p:spPr>
          <a:ln/>
        </p:spPr>
        <p:txBody>
          <a:bodyPr/>
          <a:lstStyle>
            <a:lvl1pPr>
              <a:defRPr/>
            </a:lvl1pPr>
          </a:lstStyle>
          <a:p>
            <a:fld id="{4099ACA9-8186-4869-860A-B032C838064A}" type="slidenum">
              <a:rPr lang="en-US" altLang="en-US"/>
              <a:pPr/>
              <a:t>‹#›</a:t>
            </a:fld>
            <a:endParaRPr lang="en-US" altLang="en-US"/>
          </a:p>
        </p:txBody>
      </p:sp>
    </p:spTree>
    <p:extLst>
      <p:ext uri="{BB962C8B-B14F-4D97-AF65-F5344CB8AC3E}">
        <p14:creationId xmlns:p14="http://schemas.microsoft.com/office/powerpoint/2010/main" val="2958125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51D577F-7236-465A-BEFD-AFA17404A83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35DB136-EE40-48E2-BE7D-0C299B6345F2}"/>
              </a:ext>
            </a:extLst>
          </p:cNvPr>
          <p:cNvSpPr>
            <a:spLocks noGrp="1" noChangeArrowheads="1"/>
          </p:cNvSpPr>
          <p:nvPr>
            <p:ph type="ftr" sz="quarter" idx="11"/>
          </p:nvPr>
        </p:nvSpPr>
        <p:spPr>
          <a:ln/>
        </p:spPr>
        <p:txBody>
          <a:bodyPr/>
          <a:lstStyle>
            <a:lvl1pPr>
              <a:defRPr/>
            </a:lvl1pPr>
          </a:lstStyle>
          <a:p>
            <a:pPr>
              <a:defRPr/>
            </a:pPr>
            <a:r>
              <a:rPr lang="en-US" altLang="en-US"/>
              <a:t>DRAFT</a:t>
            </a:r>
          </a:p>
        </p:txBody>
      </p:sp>
      <p:sp>
        <p:nvSpPr>
          <p:cNvPr id="7" name="Rectangle 6">
            <a:extLst>
              <a:ext uri="{FF2B5EF4-FFF2-40B4-BE49-F238E27FC236}">
                <a16:creationId xmlns:a16="http://schemas.microsoft.com/office/drawing/2014/main" id="{7E2143E5-5F7C-4138-ACEF-CDEFEDCDBF9E}"/>
              </a:ext>
            </a:extLst>
          </p:cNvPr>
          <p:cNvSpPr>
            <a:spLocks noGrp="1" noChangeArrowheads="1"/>
          </p:cNvSpPr>
          <p:nvPr>
            <p:ph type="sldNum" sz="quarter" idx="12"/>
          </p:nvPr>
        </p:nvSpPr>
        <p:spPr>
          <a:ln/>
        </p:spPr>
        <p:txBody>
          <a:bodyPr/>
          <a:lstStyle>
            <a:lvl1pPr>
              <a:defRPr/>
            </a:lvl1pPr>
          </a:lstStyle>
          <a:p>
            <a:fld id="{4D3DC9C1-03A8-4C61-9862-21E4EB828A2B}" type="slidenum">
              <a:rPr lang="en-US" altLang="en-US"/>
              <a:pPr/>
              <a:t>‹#›</a:t>
            </a:fld>
            <a:endParaRPr lang="en-US" altLang="en-US"/>
          </a:p>
        </p:txBody>
      </p:sp>
    </p:spTree>
    <p:extLst>
      <p:ext uri="{BB962C8B-B14F-4D97-AF65-F5344CB8AC3E}">
        <p14:creationId xmlns:p14="http://schemas.microsoft.com/office/powerpoint/2010/main" val="179195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0B6B461-709B-4A9F-AAAC-77E76686DE3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0F4881B0-913F-475C-ABC2-FB98F608DE1D}"/>
              </a:ext>
            </a:extLst>
          </p:cNvPr>
          <p:cNvSpPr>
            <a:spLocks noGrp="1" noChangeArrowheads="1"/>
          </p:cNvSpPr>
          <p:nvPr>
            <p:ph type="ftr" sz="quarter" idx="11"/>
          </p:nvPr>
        </p:nvSpPr>
        <p:spPr>
          <a:ln/>
        </p:spPr>
        <p:txBody>
          <a:bodyPr/>
          <a:lstStyle>
            <a:lvl1pPr>
              <a:defRPr/>
            </a:lvl1pPr>
          </a:lstStyle>
          <a:p>
            <a:pPr>
              <a:defRPr/>
            </a:pPr>
            <a:r>
              <a:rPr lang="en-US" altLang="en-US"/>
              <a:t>DRAFT</a:t>
            </a:r>
          </a:p>
        </p:txBody>
      </p:sp>
      <p:sp>
        <p:nvSpPr>
          <p:cNvPr id="7" name="Rectangle 6">
            <a:extLst>
              <a:ext uri="{FF2B5EF4-FFF2-40B4-BE49-F238E27FC236}">
                <a16:creationId xmlns:a16="http://schemas.microsoft.com/office/drawing/2014/main" id="{B09228D1-DB44-4D1C-B6E2-5B89AF1D673B}"/>
              </a:ext>
            </a:extLst>
          </p:cNvPr>
          <p:cNvSpPr>
            <a:spLocks noGrp="1" noChangeArrowheads="1"/>
          </p:cNvSpPr>
          <p:nvPr>
            <p:ph type="sldNum" sz="quarter" idx="12"/>
          </p:nvPr>
        </p:nvSpPr>
        <p:spPr>
          <a:ln/>
        </p:spPr>
        <p:txBody>
          <a:bodyPr/>
          <a:lstStyle>
            <a:lvl1pPr>
              <a:defRPr/>
            </a:lvl1pPr>
          </a:lstStyle>
          <a:p>
            <a:fld id="{CC54D0EE-F7D1-44EE-B5D8-45EE16FBA2DD}" type="slidenum">
              <a:rPr lang="en-US" altLang="en-US"/>
              <a:pPr/>
              <a:t>‹#›</a:t>
            </a:fld>
            <a:endParaRPr lang="en-US" altLang="en-US"/>
          </a:p>
        </p:txBody>
      </p:sp>
    </p:spTree>
    <p:extLst>
      <p:ext uri="{BB962C8B-B14F-4D97-AF65-F5344CB8AC3E}">
        <p14:creationId xmlns:p14="http://schemas.microsoft.com/office/powerpoint/2010/main" val="1627890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91E7961-D860-40CA-BA79-47BB1313AAD3}"/>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7800BC6E-8DD2-49F4-BD32-1F48BDD97DCE}"/>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1508" name="Rectangle 4">
            <a:extLst>
              <a:ext uri="{FF2B5EF4-FFF2-40B4-BE49-F238E27FC236}">
                <a16:creationId xmlns:a16="http://schemas.microsoft.com/office/drawing/2014/main" id="{51D7C451-6C1D-4C20-82A5-D43C0C5EC0FB}"/>
              </a:ext>
            </a:extLst>
          </p:cNvPr>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mj-lt"/>
                <a:cs typeface="Arial" charset="0"/>
              </a:defRPr>
            </a:lvl1pPr>
          </a:lstStyle>
          <a:p>
            <a:pPr>
              <a:defRPr/>
            </a:pPr>
            <a:endParaRPr lang="en-US" altLang="en-US"/>
          </a:p>
        </p:txBody>
      </p:sp>
      <p:sp>
        <p:nvSpPr>
          <p:cNvPr id="21509" name="Rectangle 5">
            <a:extLst>
              <a:ext uri="{FF2B5EF4-FFF2-40B4-BE49-F238E27FC236}">
                <a16:creationId xmlns:a16="http://schemas.microsoft.com/office/drawing/2014/main" id="{001DE57F-6A16-424D-B753-87D74C2903ED}"/>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atin typeface="+mj-lt"/>
                <a:cs typeface="Arial" charset="0"/>
              </a:defRPr>
            </a:lvl1pPr>
          </a:lstStyle>
          <a:p>
            <a:pPr>
              <a:defRPr/>
            </a:pPr>
            <a:r>
              <a:rPr lang="en-US" altLang="en-US"/>
              <a:t>DRAFT</a:t>
            </a:r>
          </a:p>
        </p:txBody>
      </p:sp>
      <p:sp>
        <p:nvSpPr>
          <p:cNvPr id="21510" name="Rectangle 6">
            <a:extLst>
              <a:ext uri="{FF2B5EF4-FFF2-40B4-BE49-F238E27FC236}">
                <a16:creationId xmlns:a16="http://schemas.microsoft.com/office/drawing/2014/main" id="{511409CE-A45B-4FD2-B1B2-BEEF981F06BC}"/>
              </a:ext>
            </a:extLst>
          </p:cNvPr>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Garamond" panose="02020404030301010803" pitchFamily="18" charset="0"/>
              </a:defRPr>
            </a:lvl1pPr>
          </a:lstStyle>
          <a:p>
            <a:fld id="{9C96C4A1-FAF6-4F75-AC93-E14AB5D5DC77}" type="slidenum">
              <a:rPr lang="en-US" altLang="en-US"/>
              <a:pPr/>
              <a:t>‹#›</a:t>
            </a:fld>
            <a:endParaRPr lang="en-US" altLang="en-US"/>
          </a:p>
        </p:txBody>
      </p:sp>
      <p:sp>
        <p:nvSpPr>
          <p:cNvPr id="1031" name="Freeform 7">
            <a:extLst>
              <a:ext uri="{FF2B5EF4-FFF2-40B4-BE49-F238E27FC236}">
                <a16:creationId xmlns:a16="http://schemas.microsoft.com/office/drawing/2014/main" id="{3D22D640-9BF8-454C-9431-FAFFDEB4ABFE}"/>
              </a:ext>
            </a:extLst>
          </p:cNvPr>
          <p:cNvSpPr>
            <a:spLocks noChangeArrowheads="1"/>
          </p:cNvSpPr>
          <p:nvPr/>
        </p:nvSpPr>
        <p:spPr bwMode="auto">
          <a:xfrm>
            <a:off x="381000" y="228600"/>
            <a:ext cx="8229600" cy="6096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2" name="Line 8">
            <a:extLst>
              <a:ext uri="{FF2B5EF4-FFF2-40B4-BE49-F238E27FC236}">
                <a16:creationId xmlns:a16="http://schemas.microsoft.com/office/drawing/2014/main" id="{289B13DB-63FE-4434-8D38-BE245130467D}"/>
              </a:ext>
            </a:extLst>
          </p:cNvPr>
          <p:cNvSpPr>
            <a:spLocks noChangeShapeType="1"/>
          </p:cNvSpPr>
          <p:nvPr/>
        </p:nvSpPr>
        <p:spPr bwMode="auto">
          <a:xfrm>
            <a:off x="457200" y="6172200"/>
            <a:ext cx="8229600"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980" r:id="rId1"/>
    <p:sldLayoutId id="2147483970" r:id="rId2"/>
    <p:sldLayoutId id="2147483971" r:id="rId3"/>
    <p:sldLayoutId id="2147483972" r:id="rId4"/>
    <p:sldLayoutId id="2147483973" r:id="rId5"/>
    <p:sldLayoutId id="2147483974" r:id="rId6"/>
    <p:sldLayoutId id="2147483975" r:id="rId7"/>
    <p:sldLayoutId id="2147483976" r:id="rId8"/>
    <p:sldLayoutId id="2147483977" r:id="rId9"/>
    <p:sldLayoutId id="2147483978" r:id="rId10"/>
    <p:sldLayoutId id="2147483979" r:id="rId11"/>
  </p:sldLayoutIdLst>
  <p:hf sldNum="0" hd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cs typeface="Arial" charset="0"/>
        </a:defRPr>
      </a:lvl2pPr>
      <a:lvl3pPr algn="l" rtl="0" eaLnBrk="0" fontAlgn="base" hangingPunct="0">
        <a:spcBef>
          <a:spcPct val="0"/>
        </a:spcBef>
        <a:spcAft>
          <a:spcPct val="0"/>
        </a:spcAft>
        <a:defRPr sz="4200">
          <a:solidFill>
            <a:schemeClr val="tx2"/>
          </a:solidFill>
          <a:latin typeface="Garamond" pitchFamily="18" charset="0"/>
          <a:cs typeface="Arial" charset="0"/>
        </a:defRPr>
      </a:lvl3pPr>
      <a:lvl4pPr algn="l" rtl="0" eaLnBrk="0" fontAlgn="base" hangingPunct="0">
        <a:spcBef>
          <a:spcPct val="0"/>
        </a:spcBef>
        <a:spcAft>
          <a:spcPct val="0"/>
        </a:spcAft>
        <a:defRPr sz="4200">
          <a:solidFill>
            <a:schemeClr val="tx2"/>
          </a:solidFill>
          <a:latin typeface="Garamond" pitchFamily="18" charset="0"/>
          <a:cs typeface="Arial" charset="0"/>
        </a:defRPr>
      </a:lvl4pPr>
      <a:lvl5pPr algn="l" rtl="0" eaLnBrk="0" fontAlgn="base" hangingPunct="0">
        <a:spcBef>
          <a:spcPct val="0"/>
        </a:spcBef>
        <a:spcAft>
          <a:spcPct val="0"/>
        </a:spcAft>
        <a:defRPr sz="4200">
          <a:solidFill>
            <a:schemeClr val="tx2"/>
          </a:solidFill>
          <a:latin typeface="Garamond" pitchFamily="18" charset="0"/>
          <a:cs typeface="Arial" charset="0"/>
        </a:defRPr>
      </a:lvl5pPr>
      <a:lvl6pPr marL="457200" algn="l" rtl="0" fontAlgn="base">
        <a:spcBef>
          <a:spcPct val="0"/>
        </a:spcBef>
        <a:spcAft>
          <a:spcPct val="0"/>
        </a:spcAft>
        <a:defRPr sz="4200">
          <a:solidFill>
            <a:schemeClr val="tx2"/>
          </a:solidFill>
          <a:latin typeface="Garamond" pitchFamily="18" charset="0"/>
          <a:cs typeface="Arial" charset="0"/>
        </a:defRPr>
      </a:lvl6pPr>
      <a:lvl7pPr marL="914400" algn="l" rtl="0" fontAlgn="base">
        <a:spcBef>
          <a:spcPct val="0"/>
        </a:spcBef>
        <a:spcAft>
          <a:spcPct val="0"/>
        </a:spcAft>
        <a:defRPr sz="4200">
          <a:solidFill>
            <a:schemeClr val="tx2"/>
          </a:solidFill>
          <a:latin typeface="Garamond" pitchFamily="18" charset="0"/>
          <a:cs typeface="Arial" charset="0"/>
        </a:defRPr>
      </a:lvl7pPr>
      <a:lvl8pPr marL="1371600" algn="l" rtl="0" fontAlgn="base">
        <a:spcBef>
          <a:spcPct val="0"/>
        </a:spcBef>
        <a:spcAft>
          <a:spcPct val="0"/>
        </a:spcAft>
        <a:defRPr sz="4200">
          <a:solidFill>
            <a:schemeClr val="tx2"/>
          </a:solidFill>
          <a:latin typeface="Garamond" pitchFamily="18" charset="0"/>
          <a:cs typeface="Arial" charset="0"/>
        </a:defRPr>
      </a:lvl8pPr>
      <a:lvl9pPr marL="1828800" algn="l" rtl="0" fontAlgn="base">
        <a:spcBef>
          <a:spcPct val="0"/>
        </a:spcBef>
        <a:spcAft>
          <a:spcPct val="0"/>
        </a:spcAft>
        <a:defRPr sz="4200">
          <a:solidFill>
            <a:schemeClr val="tx2"/>
          </a:solidFill>
          <a:latin typeface="Garamond" pitchFamily="18" charset="0"/>
          <a:cs typeface="Arial" charset="0"/>
        </a:defRPr>
      </a:lvl9pPr>
    </p:titleStyle>
    <p:body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anose="05000000000000000000" pitchFamily="2" charset="2"/>
        <a:buChar char="q"/>
        <a:defRPr sz="2600">
          <a:solidFill>
            <a:schemeClr val="tx1"/>
          </a:solidFill>
          <a:latin typeface="+mn-lt"/>
          <a:cs typeface="+mn-cs"/>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sz="2200">
          <a:solidFill>
            <a:schemeClr val="tx1"/>
          </a:solidFill>
          <a:latin typeface="+mn-lt"/>
          <a:cs typeface="+mn-cs"/>
        </a:defRPr>
      </a:lvl3pPr>
      <a:lvl4pPr marL="1339850" indent="-315913" algn="l" rtl="0" eaLnBrk="0" fontAlgn="base" hangingPunct="0">
        <a:spcBef>
          <a:spcPct val="20000"/>
        </a:spcBef>
        <a:spcAft>
          <a:spcPct val="0"/>
        </a:spcAft>
        <a:buClr>
          <a:schemeClr val="accent2"/>
        </a:buClr>
        <a:buSzPct val="70000"/>
        <a:buFont typeface="Wingdings" panose="05000000000000000000" pitchFamily="2" charset="2"/>
        <a:buChar char="q"/>
        <a:defRPr sz="2000">
          <a:solidFill>
            <a:schemeClr val="tx1"/>
          </a:solidFill>
          <a:latin typeface="+mn-lt"/>
          <a:cs typeface="+mn-cs"/>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mn-lt"/>
          <a:cs typeface="+mn-cs"/>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C703C3AC-4692-4398-84F0-D9226BFACE40}"/>
              </a:ext>
            </a:extLst>
          </p:cNvPr>
          <p:cNvSpPr>
            <a:spLocks noGrp="1" noChangeArrowheads="1"/>
          </p:cNvSpPr>
          <p:nvPr>
            <p:ph type="ctrTitle"/>
          </p:nvPr>
        </p:nvSpPr>
        <p:spPr>
          <a:xfrm>
            <a:off x="685800" y="1752600"/>
            <a:ext cx="8302625" cy="2209800"/>
          </a:xfrm>
        </p:spPr>
        <p:txBody>
          <a:bodyPr/>
          <a:lstStyle/>
          <a:p>
            <a:pPr eaLnBrk="1" hangingPunct="1">
              <a:spcBef>
                <a:spcPct val="20000"/>
              </a:spcBef>
            </a:pPr>
            <a:r>
              <a:rPr lang="en-US" altLang="en-US" sz="2800" b="1" dirty="0"/>
              <a:t>Nevada Problem Gambling Services</a:t>
            </a:r>
            <a:br>
              <a:rPr lang="en-US" altLang="en-US" sz="2800" b="1" dirty="0"/>
            </a:br>
            <a:br>
              <a:rPr lang="en-US" altLang="en-US" sz="2800" b="1" dirty="0"/>
            </a:br>
            <a:r>
              <a:rPr lang="en-US" altLang="en-US" sz="2800" b="1" dirty="0"/>
              <a:t>STRATEGIC PLANNING DRAFT V11/9/18</a:t>
            </a:r>
            <a:br>
              <a:rPr lang="en-US" altLang="en-US" sz="2800" b="1" dirty="0"/>
            </a:br>
            <a:br>
              <a:rPr lang="en-US" altLang="en-US" sz="2800" b="1" dirty="0"/>
            </a:br>
            <a:br>
              <a:rPr lang="en-US" altLang="en-US" sz="2800" b="1" dirty="0"/>
            </a:br>
            <a:br>
              <a:rPr lang="en-US" altLang="en-US" sz="2800" b="1" dirty="0"/>
            </a:br>
            <a:br>
              <a:rPr lang="en-US" altLang="en-US" sz="2800" b="1" dirty="0"/>
            </a:br>
            <a:r>
              <a:rPr lang="en-US" altLang="en-US" sz="2800" b="1" dirty="0"/>
              <a:t>Allocation Discussion</a:t>
            </a:r>
            <a:br>
              <a:rPr lang="en-US" altLang="en-US" sz="2800" b="1" dirty="0"/>
            </a:br>
            <a:r>
              <a:rPr lang="en-US" altLang="en-US" sz="5400" b="1" dirty="0"/>
              <a:t>Fiscal Analysis</a:t>
            </a:r>
          </a:p>
        </p:txBody>
      </p:sp>
      <p:sp>
        <p:nvSpPr>
          <p:cNvPr id="3076" name="Rectangle 3">
            <a:extLst>
              <a:ext uri="{FF2B5EF4-FFF2-40B4-BE49-F238E27FC236}">
                <a16:creationId xmlns:a16="http://schemas.microsoft.com/office/drawing/2014/main" id="{1279D258-F5D5-4D3A-A0CB-FE23E1BC196D}"/>
              </a:ext>
              <a:ext uri="{C183D7F6-B498-43B3-948B-1728B52AA6E4}">
                <adec:decorative xmlns:adec="http://schemas.microsoft.com/office/drawing/2017/decorative" val="1"/>
              </a:ext>
            </a:extLst>
          </p:cNvPr>
          <p:cNvSpPr>
            <a:spLocks noGrp="1" noChangeArrowheads="1"/>
          </p:cNvSpPr>
          <p:nvPr>
            <p:ph type="subTitle" idx="1"/>
          </p:nvPr>
        </p:nvSpPr>
        <p:spPr>
          <a:xfrm>
            <a:off x="512809" y="3086100"/>
            <a:ext cx="8382000" cy="1752600"/>
          </a:xfrm>
        </p:spPr>
        <p:txBody>
          <a:bodyPr/>
          <a:lstStyle/>
          <a:p>
            <a:pPr eaLnBrk="1" hangingPunct="1">
              <a:lnSpc>
                <a:spcPct val="80000"/>
              </a:lnSpc>
              <a:defRPr/>
            </a:pPr>
            <a:endParaRPr lang="en-GB" altLang="en-US" sz="2000" b="1" dirty="0">
              <a:latin typeface="+mj-lt"/>
            </a:endParaRPr>
          </a:p>
          <a:p>
            <a:pPr eaLnBrk="1" hangingPunct="1">
              <a:lnSpc>
                <a:spcPct val="80000"/>
              </a:lnSpc>
              <a:defRPr/>
            </a:pPr>
            <a:endParaRPr lang="en-US" altLang="en-US" sz="2000" dirty="0">
              <a:latin typeface="+mj-lt"/>
            </a:endParaRPr>
          </a:p>
        </p:txBody>
      </p:sp>
      <p:pic>
        <p:nvPicPr>
          <p:cNvPr id="2" name="Picture 1" descr="The Great Seal of the State of Nevada">
            <a:extLst>
              <a:ext uri="{FF2B5EF4-FFF2-40B4-BE49-F238E27FC236}">
                <a16:creationId xmlns:a16="http://schemas.microsoft.com/office/drawing/2014/main" id="{0DF0ADDD-C4BF-4308-A209-6A87B600700C}"/>
              </a:ext>
            </a:extLst>
          </p:cNvPr>
          <p:cNvPicPr>
            <a:picLocks noChangeAspect="1"/>
          </p:cNvPicPr>
          <p:nvPr/>
        </p:nvPicPr>
        <p:blipFill>
          <a:blip r:embed="rId3"/>
          <a:stretch>
            <a:fillRect/>
          </a:stretch>
        </p:blipFill>
        <p:spPr>
          <a:xfrm>
            <a:off x="5194113" y="240915"/>
            <a:ext cx="883997" cy="877900"/>
          </a:xfrm>
          <a:prstGeom prst="rect">
            <a:avLst/>
          </a:prstGeom>
        </p:spPr>
      </p:pic>
      <p:sp>
        <p:nvSpPr>
          <p:cNvPr id="7" name="Text Box 246">
            <a:extLst>
              <a:ext uri="{FF2B5EF4-FFF2-40B4-BE49-F238E27FC236}">
                <a16:creationId xmlns:a16="http://schemas.microsoft.com/office/drawing/2014/main" id="{D2363BDF-7139-4FC9-8C41-1392C086257A}"/>
              </a:ext>
            </a:extLst>
          </p:cNvPr>
          <p:cNvSpPr txBox="1"/>
          <p:nvPr/>
        </p:nvSpPr>
        <p:spPr>
          <a:xfrm>
            <a:off x="6096000" y="242515"/>
            <a:ext cx="2466975" cy="8763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marL="0" marR="0">
              <a:spcBef>
                <a:spcPts val="0"/>
              </a:spcBef>
              <a:spcAft>
                <a:spcPts val="0"/>
              </a:spcAft>
            </a:pPr>
            <a:r>
              <a:rPr lang="en-US" sz="1400" b="1" dirty="0">
                <a:solidFill>
                  <a:srgbClr val="1B587C"/>
                </a:solidFill>
                <a:effectLst/>
                <a:latin typeface="Garamond" panose="02020404030301010803" pitchFamily="18" charset="0"/>
                <a:ea typeface="Verdana" panose="020B0604030504040204" pitchFamily="34" charset="0"/>
                <a:cs typeface="Times New Roman" panose="02020603050405020304" pitchFamily="18" charset="0"/>
              </a:rPr>
              <a:t>Department of Health and </a:t>
            </a:r>
            <a:endParaRPr lang="en-US" sz="1100" dirty="0">
              <a:effectLst/>
              <a:ea typeface="Verdana" panose="020B0604030504040204" pitchFamily="34" charset="0"/>
              <a:cs typeface="Times New Roman" panose="02020603050405020304" pitchFamily="18" charset="0"/>
            </a:endParaRPr>
          </a:p>
          <a:p>
            <a:pPr marL="0" marR="0">
              <a:spcBef>
                <a:spcPts val="0"/>
              </a:spcBef>
              <a:spcAft>
                <a:spcPts val="0"/>
              </a:spcAft>
            </a:pPr>
            <a:r>
              <a:rPr lang="en-US" sz="1400" b="1" dirty="0">
                <a:solidFill>
                  <a:srgbClr val="1B587C"/>
                </a:solidFill>
                <a:effectLst/>
                <a:latin typeface="Garamond" panose="02020404030301010803" pitchFamily="18" charset="0"/>
                <a:ea typeface="Verdana" panose="020B0604030504040204" pitchFamily="34" charset="0"/>
                <a:cs typeface="Times New Roman" panose="02020603050405020304" pitchFamily="18" charset="0"/>
              </a:rPr>
              <a:t>Human Services</a:t>
            </a:r>
            <a:endParaRPr lang="en-US" sz="1100" dirty="0">
              <a:effectLst/>
              <a:ea typeface="Verdana" panose="020B0604030504040204" pitchFamily="34" charset="0"/>
              <a:cs typeface="Times New Roman" panose="02020603050405020304" pitchFamily="18" charset="0"/>
            </a:endParaRPr>
          </a:p>
          <a:p>
            <a:pPr marL="0" marR="0">
              <a:spcBef>
                <a:spcPts val="0"/>
              </a:spcBef>
              <a:spcAft>
                <a:spcPts val="0"/>
              </a:spcAft>
            </a:pPr>
            <a:r>
              <a:rPr lang="en-US" sz="1100" i="1" dirty="0">
                <a:solidFill>
                  <a:srgbClr val="656565"/>
                </a:solidFill>
                <a:effectLst/>
                <a:latin typeface="Garamond" panose="02020404030301010803" pitchFamily="18" charset="0"/>
                <a:ea typeface="Verdana" panose="020B0604030504040204" pitchFamily="34" charset="0"/>
                <a:cs typeface="Times New Roman" panose="02020603050405020304" pitchFamily="18" charset="0"/>
              </a:rPr>
              <a:t>Helping people. It’s who we are and what we do.</a:t>
            </a:r>
            <a:endParaRPr lang="en-US" sz="1100" dirty="0">
              <a:effectLst/>
              <a:ea typeface="Verdana" panose="020B0604030504040204" pitchFamily="34" charset="0"/>
              <a:cs typeface="Times New Roman" panose="02020603050405020304" pitchFamily="18" charset="0"/>
            </a:endParaRPr>
          </a:p>
        </p:txBody>
      </p:sp>
      <p:pic>
        <p:nvPicPr>
          <p:cNvPr id="5" name="Picture 4" descr="DHHS Problem Gambling Services FY 2020 &amp; 2021 Strategic Plan">
            <a:extLst>
              <a:ext uri="{FF2B5EF4-FFF2-40B4-BE49-F238E27FC236}">
                <a16:creationId xmlns:a16="http://schemas.microsoft.com/office/drawing/2014/main" id="{EFCF3E8B-D840-451F-8275-4C324F130287}"/>
              </a:ext>
            </a:extLst>
          </p:cNvPr>
          <p:cNvPicPr>
            <a:picLocks noChangeAspect="1"/>
          </p:cNvPicPr>
          <p:nvPr/>
        </p:nvPicPr>
        <p:blipFill>
          <a:blip r:embed="rId4"/>
          <a:stretch>
            <a:fillRect/>
          </a:stretch>
        </p:blipFill>
        <p:spPr>
          <a:xfrm>
            <a:off x="6078110" y="3657600"/>
            <a:ext cx="2565671" cy="306489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2ED43-821F-49C6-9FA0-730A8E58FDFA}"/>
              </a:ext>
            </a:extLst>
          </p:cNvPr>
          <p:cNvSpPr>
            <a:spLocks noGrp="1"/>
          </p:cNvSpPr>
          <p:nvPr>
            <p:ph type="title"/>
          </p:nvPr>
        </p:nvSpPr>
        <p:spPr>
          <a:xfrm>
            <a:off x="457200" y="277813"/>
            <a:ext cx="7620000" cy="1139825"/>
          </a:xfrm>
        </p:spPr>
        <p:txBody>
          <a:bodyPr/>
          <a:lstStyle/>
          <a:p>
            <a:r>
              <a:rPr lang="en-US" sz="3600" dirty="0"/>
              <a:t>SFY 18 PG Treatment Spending &amp; SFY19 Projections Based on Q1 Actuals</a:t>
            </a:r>
          </a:p>
        </p:txBody>
      </p:sp>
      <p:graphicFrame>
        <p:nvGraphicFramePr>
          <p:cNvPr id="7" name="Content Placeholder 6">
            <a:extLst>
              <a:ext uri="{FF2B5EF4-FFF2-40B4-BE49-F238E27FC236}">
                <a16:creationId xmlns:a16="http://schemas.microsoft.com/office/drawing/2014/main" id="{A9719AB6-7E93-4F9F-83E5-BA1E4F700BC9}"/>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1978667760"/>
              </p:ext>
            </p:extLst>
          </p:nvPr>
        </p:nvGraphicFramePr>
        <p:xfrm>
          <a:off x="457200" y="1600200"/>
          <a:ext cx="8229600" cy="4530725"/>
        </p:xfrm>
        <a:graphic>
          <a:graphicData uri="http://schemas.openxmlformats.org/drawingml/2006/chart">
            <c:chart xmlns:c="http://schemas.openxmlformats.org/drawingml/2006/chart" xmlns:r="http://schemas.openxmlformats.org/officeDocument/2006/relationships" r:id="rId2"/>
          </a:graphicData>
        </a:graphic>
      </p:graphicFrame>
      <p:sp>
        <p:nvSpPr>
          <p:cNvPr id="4" name="Footer Placeholder 3">
            <a:extLst>
              <a:ext uri="{FF2B5EF4-FFF2-40B4-BE49-F238E27FC236}">
                <a16:creationId xmlns:a16="http://schemas.microsoft.com/office/drawing/2014/main" id="{FAAAFF1B-926A-4521-827B-FF177F805752}"/>
              </a:ext>
            </a:extLst>
          </p:cNvPr>
          <p:cNvSpPr>
            <a:spLocks noGrp="1"/>
          </p:cNvSpPr>
          <p:nvPr>
            <p:ph type="ftr" sz="quarter" idx="11"/>
          </p:nvPr>
        </p:nvSpPr>
        <p:spPr>
          <a:xfrm>
            <a:off x="152400" y="6248400"/>
            <a:ext cx="8915400" cy="457200"/>
          </a:xfrm>
        </p:spPr>
        <p:txBody>
          <a:bodyPr/>
          <a:lstStyle/>
          <a:p>
            <a:pPr>
              <a:defRPr/>
            </a:pPr>
            <a:r>
              <a:rPr lang="en-US" altLang="en-US" sz="1400" i="1" dirty="0"/>
              <a:t>Note:  For FY19, Q1 missing two data points otherwise based on actual claims for all providers and all months, all other FY19 quarters estimates based on FY18 claim pattern with exception of Q4 where in FY18 some grantees budgets fell short resulting in artificially reduced claims.</a:t>
            </a:r>
          </a:p>
        </p:txBody>
      </p:sp>
    </p:spTree>
    <p:extLst>
      <p:ext uri="{BB962C8B-B14F-4D97-AF65-F5344CB8AC3E}">
        <p14:creationId xmlns:p14="http://schemas.microsoft.com/office/powerpoint/2010/main" val="996585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33E6D-00A3-4C05-AB44-D88CCA351596}"/>
              </a:ext>
            </a:extLst>
          </p:cNvPr>
          <p:cNvSpPr>
            <a:spLocks noGrp="1"/>
          </p:cNvSpPr>
          <p:nvPr>
            <p:ph type="title"/>
          </p:nvPr>
        </p:nvSpPr>
        <p:spPr>
          <a:xfrm>
            <a:off x="457200" y="274637"/>
            <a:ext cx="8534400" cy="1900237"/>
          </a:xfrm>
        </p:spPr>
        <p:txBody>
          <a:bodyPr/>
          <a:lstStyle/>
          <a:p>
            <a:r>
              <a:rPr lang="en-US" sz="2800" dirty="0"/>
              <a:t>FY20 &amp; FY21 Strategic Plan Initiatives: Projected Costs    </a:t>
            </a:r>
            <a:r>
              <a:rPr lang="en-US" sz="1600" i="1" dirty="0"/>
              <a:t>(based on SFY2018 data)</a:t>
            </a:r>
          </a:p>
        </p:txBody>
      </p:sp>
      <p:sp>
        <p:nvSpPr>
          <p:cNvPr id="5" name="Text Placeholder 4">
            <a:extLst>
              <a:ext uri="{FF2B5EF4-FFF2-40B4-BE49-F238E27FC236}">
                <a16:creationId xmlns:a16="http://schemas.microsoft.com/office/drawing/2014/main" id="{75EAD75F-ADF0-4D30-A726-8DD3CBB45B9F}"/>
              </a:ext>
            </a:extLst>
          </p:cNvPr>
          <p:cNvSpPr>
            <a:spLocks noGrp="1"/>
          </p:cNvSpPr>
          <p:nvPr>
            <p:ph type="body" idx="1"/>
          </p:nvPr>
        </p:nvSpPr>
        <p:spPr>
          <a:xfrm>
            <a:off x="437059" y="961554"/>
            <a:ext cx="4040188" cy="639762"/>
          </a:xfrm>
        </p:spPr>
        <p:txBody>
          <a:bodyPr/>
          <a:lstStyle/>
          <a:p>
            <a:r>
              <a:rPr lang="en-US" sz="1800" u="sng" dirty="0">
                <a:solidFill>
                  <a:srgbClr val="002060"/>
                </a:solidFill>
              </a:rPr>
              <a:t>Proposal #1</a:t>
            </a:r>
          </a:p>
        </p:txBody>
      </p:sp>
      <p:sp>
        <p:nvSpPr>
          <p:cNvPr id="6" name="Content Placeholder 5">
            <a:extLst>
              <a:ext uri="{FF2B5EF4-FFF2-40B4-BE49-F238E27FC236}">
                <a16:creationId xmlns:a16="http://schemas.microsoft.com/office/drawing/2014/main" id="{9C7E9CFE-1DDF-4031-AF27-AA884E6A9853}"/>
              </a:ext>
            </a:extLst>
          </p:cNvPr>
          <p:cNvSpPr>
            <a:spLocks noGrp="1"/>
          </p:cNvSpPr>
          <p:nvPr>
            <p:ph sz="half" idx="2"/>
          </p:nvPr>
        </p:nvSpPr>
        <p:spPr>
          <a:xfrm>
            <a:off x="485720" y="1595918"/>
            <a:ext cx="5486401" cy="3738082"/>
          </a:xfrm>
        </p:spPr>
        <p:txBody>
          <a:bodyPr/>
          <a:lstStyle/>
          <a:p>
            <a:r>
              <a:rPr lang="en-US" sz="1600" dirty="0">
                <a:solidFill>
                  <a:schemeClr val="accent1">
                    <a:lumMod val="50000"/>
                  </a:schemeClr>
                </a:solidFill>
              </a:rPr>
              <a:t>Add 5% subsidy: Subsidize costs of non-encountered services</a:t>
            </a:r>
          </a:p>
          <a:p>
            <a:pPr>
              <a:lnSpc>
                <a:spcPct val="150000"/>
              </a:lnSpc>
            </a:pPr>
            <a:r>
              <a:rPr lang="en-US" sz="1600" dirty="0">
                <a:solidFill>
                  <a:schemeClr val="accent1">
                    <a:lumMod val="50000"/>
                  </a:schemeClr>
                </a:solidFill>
              </a:rPr>
              <a:t>Increase Outpatient cap to $2350</a:t>
            </a:r>
          </a:p>
          <a:p>
            <a:pPr>
              <a:lnSpc>
                <a:spcPct val="150000"/>
              </a:lnSpc>
            </a:pPr>
            <a:r>
              <a:rPr lang="en-US" sz="1600" dirty="0">
                <a:solidFill>
                  <a:schemeClr val="accent1">
                    <a:lumMod val="50000"/>
                  </a:schemeClr>
                </a:solidFill>
              </a:rPr>
              <a:t>Increase Residential cap to $3200</a:t>
            </a:r>
          </a:p>
          <a:p>
            <a:pPr>
              <a:lnSpc>
                <a:spcPct val="150000"/>
              </a:lnSpc>
            </a:pPr>
            <a:r>
              <a:rPr lang="en-US" sz="1600" dirty="0">
                <a:solidFill>
                  <a:schemeClr val="accent1">
                    <a:lumMod val="50000"/>
                  </a:schemeClr>
                </a:solidFill>
              </a:rPr>
              <a:t>Add new billing codes for family therapy</a:t>
            </a:r>
          </a:p>
          <a:p>
            <a:pPr>
              <a:spcBef>
                <a:spcPts val="1800"/>
              </a:spcBef>
            </a:pPr>
            <a:endParaRPr lang="en-US" sz="1600" b="1" dirty="0">
              <a:solidFill>
                <a:schemeClr val="accent6">
                  <a:lumMod val="50000"/>
                </a:schemeClr>
              </a:solidFill>
            </a:endParaRPr>
          </a:p>
          <a:p>
            <a:pPr>
              <a:spcBef>
                <a:spcPts val="1800"/>
              </a:spcBef>
            </a:pPr>
            <a:r>
              <a:rPr lang="en-US" sz="1600" dirty="0">
                <a:solidFill>
                  <a:schemeClr val="accent6">
                    <a:lumMod val="50000"/>
                  </a:schemeClr>
                </a:solidFill>
              </a:rPr>
              <a:t>Increase outpatient rates 10%</a:t>
            </a:r>
          </a:p>
        </p:txBody>
      </p:sp>
      <p:sp>
        <p:nvSpPr>
          <p:cNvPr id="7" name="Text Placeholder 6">
            <a:extLst>
              <a:ext uri="{FF2B5EF4-FFF2-40B4-BE49-F238E27FC236}">
                <a16:creationId xmlns:a16="http://schemas.microsoft.com/office/drawing/2014/main" id="{DE537AFD-3E23-410E-908E-7CD35BFE9E79}"/>
              </a:ext>
            </a:extLst>
          </p:cNvPr>
          <p:cNvSpPr>
            <a:spLocks noGrp="1"/>
          </p:cNvSpPr>
          <p:nvPr>
            <p:ph type="body" sz="quarter" idx="3"/>
          </p:nvPr>
        </p:nvSpPr>
        <p:spPr>
          <a:xfrm>
            <a:off x="5540268" y="968475"/>
            <a:ext cx="2898775" cy="639762"/>
          </a:xfrm>
        </p:spPr>
        <p:txBody>
          <a:bodyPr/>
          <a:lstStyle/>
          <a:p>
            <a:pPr algn="ctr"/>
            <a:r>
              <a:rPr lang="en-US" sz="1800" u="sng" dirty="0"/>
              <a:t>Est. $ Impact to System</a:t>
            </a:r>
          </a:p>
        </p:txBody>
      </p:sp>
      <p:sp>
        <p:nvSpPr>
          <p:cNvPr id="8" name="Content Placeholder 7">
            <a:extLst>
              <a:ext uri="{FF2B5EF4-FFF2-40B4-BE49-F238E27FC236}">
                <a16:creationId xmlns:a16="http://schemas.microsoft.com/office/drawing/2014/main" id="{EAD9D16A-B97D-4FDB-85B1-691E4DC12A60}"/>
              </a:ext>
            </a:extLst>
          </p:cNvPr>
          <p:cNvSpPr>
            <a:spLocks noGrp="1"/>
          </p:cNvSpPr>
          <p:nvPr>
            <p:ph sz="quarter" idx="4"/>
          </p:nvPr>
        </p:nvSpPr>
        <p:spPr>
          <a:xfrm>
            <a:off x="5757290" y="1692946"/>
            <a:ext cx="3449141" cy="3417413"/>
          </a:xfrm>
        </p:spPr>
        <p:txBody>
          <a:bodyPr/>
          <a:lstStyle/>
          <a:p>
            <a:pPr lvl="0">
              <a:spcBef>
                <a:spcPts val="1800"/>
              </a:spcBef>
              <a:buClr>
                <a:srgbClr val="4472C4"/>
              </a:buClr>
              <a:buFont typeface="Wingdings" panose="05000000000000000000" pitchFamily="2" charset="2"/>
              <a:buChar char="Ø"/>
            </a:pPr>
            <a:r>
              <a:rPr lang="en-US" sz="1600" b="1" i="1" dirty="0">
                <a:solidFill>
                  <a:schemeClr val="accent1">
                    <a:lumMod val="50000"/>
                  </a:schemeClr>
                </a:solidFill>
              </a:rPr>
              <a:t>$38,500</a:t>
            </a:r>
          </a:p>
          <a:p>
            <a:pPr lvl="0">
              <a:lnSpc>
                <a:spcPct val="150000"/>
              </a:lnSpc>
              <a:spcBef>
                <a:spcPts val="1200"/>
              </a:spcBef>
              <a:buClr>
                <a:srgbClr val="4472C4"/>
              </a:buClr>
              <a:buFont typeface="Wingdings" panose="05000000000000000000" pitchFamily="2" charset="2"/>
              <a:buChar char="Ø"/>
            </a:pPr>
            <a:r>
              <a:rPr lang="en-US" sz="1600" b="1" i="1" dirty="0">
                <a:solidFill>
                  <a:schemeClr val="accent1">
                    <a:lumMod val="50000"/>
                  </a:schemeClr>
                </a:solidFill>
              </a:rPr>
              <a:t>$25,000</a:t>
            </a:r>
          </a:p>
          <a:p>
            <a:pPr lvl="0">
              <a:lnSpc>
                <a:spcPct val="150000"/>
              </a:lnSpc>
              <a:buClr>
                <a:srgbClr val="4472C4"/>
              </a:buClr>
              <a:buFont typeface="Wingdings" panose="05000000000000000000" pitchFamily="2" charset="2"/>
              <a:buChar char="Ø"/>
            </a:pPr>
            <a:r>
              <a:rPr lang="en-US" sz="1600" b="1" i="1" dirty="0">
                <a:solidFill>
                  <a:schemeClr val="accent1">
                    <a:lumMod val="50000"/>
                  </a:schemeClr>
                </a:solidFill>
              </a:rPr>
              <a:t>$15,000</a:t>
            </a:r>
          </a:p>
          <a:p>
            <a:pPr lvl="0">
              <a:lnSpc>
                <a:spcPct val="150000"/>
              </a:lnSpc>
              <a:buClr>
                <a:srgbClr val="4472C4"/>
              </a:buClr>
              <a:buFont typeface="Wingdings" panose="05000000000000000000" pitchFamily="2" charset="2"/>
              <a:buChar char="Ø"/>
            </a:pPr>
            <a:r>
              <a:rPr lang="en-US" sz="1600" b="1" i="1" dirty="0">
                <a:solidFill>
                  <a:schemeClr val="accent1">
                    <a:lumMod val="50000"/>
                  </a:schemeClr>
                </a:solidFill>
              </a:rPr>
              <a:t>$5,000</a:t>
            </a:r>
            <a:endParaRPr lang="en-US" sz="2000" dirty="0">
              <a:solidFill>
                <a:schemeClr val="accent1">
                  <a:lumMod val="50000"/>
                </a:schemeClr>
              </a:solidFill>
            </a:endParaRPr>
          </a:p>
          <a:p>
            <a:r>
              <a:rPr lang="en-US" sz="1800" b="1" dirty="0">
                <a:solidFill>
                  <a:schemeClr val="accent1">
                    <a:lumMod val="50000"/>
                  </a:schemeClr>
                </a:solidFill>
              </a:rPr>
              <a:t>Total:  $70K - $100K</a:t>
            </a:r>
          </a:p>
          <a:p>
            <a:endParaRPr lang="en-US" sz="1400" b="1" dirty="0"/>
          </a:p>
          <a:p>
            <a:r>
              <a:rPr lang="en-US" sz="1800" b="1" dirty="0">
                <a:solidFill>
                  <a:schemeClr val="accent6">
                    <a:lumMod val="50000"/>
                  </a:schemeClr>
                </a:solidFill>
              </a:rPr>
              <a:t>Total:  $50K – $60K</a:t>
            </a:r>
          </a:p>
          <a:p>
            <a:pPr marL="0" indent="0">
              <a:buNone/>
            </a:pPr>
            <a:r>
              <a:rPr lang="en-US" sz="1200" b="1" dirty="0">
                <a:solidFill>
                  <a:srgbClr val="C00000"/>
                </a:solidFill>
              </a:rPr>
              <a:t> </a:t>
            </a:r>
          </a:p>
          <a:p>
            <a:r>
              <a:rPr lang="en-US" sz="1800" b="1" dirty="0">
                <a:solidFill>
                  <a:schemeClr val="accent2"/>
                </a:solidFill>
              </a:rPr>
              <a:t>Total: $120K - $160K</a:t>
            </a:r>
          </a:p>
        </p:txBody>
      </p:sp>
      <p:sp>
        <p:nvSpPr>
          <p:cNvPr id="4" name="Footer Placeholder 3">
            <a:extLst>
              <a:ext uri="{FF2B5EF4-FFF2-40B4-BE49-F238E27FC236}">
                <a16:creationId xmlns:a16="http://schemas.microsoft.com/office/drawing/2014/main" id="{5D313C26-DD5B-4493-B2F5-A283DFE19CA9}"/>
              </a:ext>
            </a:extLst>
          </p:cNvPr>
          <p:cNvSpPr>
            <a:spLocks noGrp="1"/>
          </p:cNvSpPr>
          <p:nvPr>
            <p:ph type="ftr" sz="quarter" idx="11"/>
          </p:nvPr>
        </p:nvSpPr>
        <p:spPr>
          <a:xfrm>
            <a:off x="914400" y="6248400"/>
            <a:ext cx="7010400" cy="457200"/>
          </a:xfrm>
        </p:spPr>
        <p:txBody>
          <a:bodyPr/>
          <a:lstStyle/>
          <a:p>
            <a:pPr>
              <a:defRPr/>
            </a:pPr>
            <a:r>
              <a:rPr lang="en-US" altLang="en-US" sz="1400" i="1" dirty="0"/>
              <a:t>Based on total FY2018 claims of $770,000; Cap increases assume 33% outpatient enrollees and 80% residential enrollees would utilize cap increase</a:t>
            </a:r>
          </a:p>
        </p:txBody>
      </p:sp>
      <p:sp>
        <p:nvSpPr>
          <p:cNvPr id="3" name="TextBox 2">
            <a:extLst>
              <a:ext uri="{FF2B5EF4-FFF2-40B4-BE49-F238E27FC236}">
                <a16:creationId xmlns:a16="http://schemas.microsoft.com/office/drawing/2014/main" id="{6AF7C538-A272-4659-8E6A-26EF747193B2}"/>
              </a:ext>
            </a:extLst>
          </p:cNvPr>
          <p:cNvSpPr txBox="1"/>
          <p:nvPr/>
        </p:nvSpPr>
        <p:spPr>
          <a:xfrm>
            <a:off x="437059" y="5702026"/>
            <a:ext cx="8474368" cy="461665"/>
          </a:xfrm>
          <a:prstGeom prst="rect">
            <a:avLst/>
          </a:prstGeom>
          <a:noFill/>
        </p:spPr>
        <p:txBody>
          <a:bodyPr wrap="square" rtlCol="0">
            <a:spAutoFit/>
          </a:bodyPr>
          <a:lstStyle/>
          <a:p>
            <a:r>
              <a:rPr lang="en-US" sz="1200" i="1" dirty="0">
                <a:solidFill>
                  <a:srgbClr val="C00000"/>
                </a:solidFill>
              </a:rPr>
              <a:t>Scenario 2: </a:t>
            </a:r>
            <a:r>
              <a:rPr lang="en-US" sz="1200" i="1" dirty="0"/>
              <a:t>Assuming FY19  treatment cost projected at FY18 level ($770K) and 5% annual growth in FY20 &amp; FY21.  </a:t>
            </a:r>
            <a:r>
              <a:rPr lang="en-US" sz="1200" i="1" dirty="0">
                <a:solidFill>
                  <a:srgbClr val="C00000"/>
                </a:solidFill>
              </a:rPr>
              <a:t>Estimated FY20 &amp; 21 treatment budget need of: </a:t>
            </a:r>
            <a:r>
              <a:rPr lang="en-US" sz="1200" i="1" dirty="0">
                <a:solidFill>
                  <a:schemeClr val="accent1">
                    <a:lumMod val="50000"/>
                  </a:schemeClr>
                </a:solidFill>
              </a:rPr>
              <a:t>Proposal 1 = $940K</a:t>
            </a:r>
            <a:r>
              <a:rPr lang="en-US" sz="1200" i="1" dirty="0">
                <a:solidFill>
                  <a:srgbClr val="C00000"/>
                </a:solidFill>
              </a:rPr>
              <a:t>;  </a:t>
            </a:r>
            <a:r>
              <a:rPr lang="en-US" sz="1200" i="1" dirty="0">
                <a:solidFill>
                  <a:schemeClr val="accent6">
                    <a:lumMod val="50000"/>
                  </a:schemeClr>
                </a:solidFill>
              </a:rPr>
              <a:t>Proposal 2 = $888K    </a:t>
            </a:r>
            <a:r>
              <a:rPr lang="en-US" sz="1200" i="1" dirty="0">
                <a:solidFill>
                  <a:srgbClr val="C00000"/>
                </a:solidFill>
              </a:rPr>
              <a:t>; </a:t>
            </a:r>
            <a:r>
              <a:rPr lang="en-US" sz="1200" i="1" dirty="0">
                <a:solidFill>
                  <a:schemeClr val="accent2"/>
                </a:solidFill>
              </a:rPr>
              <a:t>Proposal 3 = $980K</a:t>
            </a:r>
          </a:p>
        </p:txBody>
      </p:sp>
      <p:sp>
        <p:nvSpPr>
          <p:cNvPr id="9" name="Rectangle 8">
            <a:extLst>
              <a:ext uri="{FF2B5EF4-FFF2-40B4-BE49-F238E27FC236}">
                <a16:creationId xmlns:a16="http://schemas.microsoft.com/office/drawing/2014/main" id="{EB7E5043-82A1-48BA-9BC4-C95AAD289548}"/>
              </a:ext>
            </a:extLst>
          </p:cNvPr>
          <p:cNvSpPr/>
          <p:nvPr/>
        </p:nvSpPr>
        <p:spPr>
          <a:xfrm>
            <a:off x="461175" y="5250452"/>
            <a:ext cx="8450252" cy="461665"/>
          </a:xfrm>
          <a:prstGeom prst="rect">
            <a:avLst/>
          </a:prstGeom>
        </p:spPr>
        <p:txBody>
          <a:bodyPr wrap="square">
            <a:spAutoFit/>
          </a:bodyPr>
          <a:lstStyle/>
          <a:p>
            <a:r>
              <a:rPr lang="en-US" sz="1200" i="1" dirty="0">
                <a:solidFill>
                  <a:srgbClr val="C00000"/>
                </a:solidFill>
              </a:rPr>
              <a:t>Scenario 1: </a:t>
            </a:r>
            <a:r>
              <a:rPr lang="en-US" sz="1200" i="1" dirty="0"/>
              <a:t>Assuming FY19  treatment cost projections of approximately $662K and 5% annual growth in FY20 &amp; FY21.  </a:t>
            </a:r>
            <a:r>
              <a:rPr lang="en-US" sz="1200" i="1" dirty="0">
                <a:solidFill>
                  <a:srgbClr val="C00000"/>
                </a:solidFill>
              </a:rPr>
              <a:t>Estimated FY20 &amp; 21 treatment budget need of : </a:t>
            </a:r>
            <a:r>
              <a:rPr lang="en-US" sz="1200" i="1" dirty="0">
                <a:solidFill>
                  <a:schemeClr val="accent1">
                    <a:lumMod val="50000"/>
                  </a:schemeClr>
                </a:solidFill>
              </a:rPr>
              <a:t>Proposal 1 = $815K; </a:t>
            </a:r>
            <a:r>
              <a:rPr lang="en-US" sz="1200" i="1" dirty="0">
                <a:solidFill>
                  <a:schemeClr val="accent6">
                    <a:lumMod val="50000"/>
                  </a:schemeClr>
                </a:solidFill>
              </a:rPr>
              <a:t>Proposal 2 = $772K   </a:t>
            </a:r>
            <a:r>
              <a:rPr lang="en-US" sz="1200" i="1" dirty="0">
                <a:solidFill>
                  <a:srgbClr val="C00000"/>
                </a:solidFill>
              </a:rPr>
              <a:t>; </a:t>
            </a:r>
            <a:r>
              <a:rPr lang="en-US" sz="1200" i="1" dirty="0">
                <a:solidFill>
                  <a:schemeClr val="accent2"/>
                </a:solidFill>
              </a:rPr>
              <a:t>Proposal 3 = $863K </a:t>
            </a:r>
          </a:p>
        </p:txBody>
      </p:sp>
      <p:sp>
        <p:nvSpPr>
          <p:cNvPr id="10" name="Text Placeholder 4">
            <a:extLst>
              <a:ext uri="{FF2B5EF4-FFF2-40B4-BE49-F238E27FC236}">
                <a16:creationId xmlns:a16="http://schemas.microsoft.com/office/drawing/2014/main" id="{8845B221-2499-4554-B857-F4418B50C7BE}"/>
              </a:ext>
            </a:extLst>
          </p:cNvPr>
          <p:cNvSpPr txBox="1">
            <a:spLocks/>
          </p:cNvSpPr>
          <p:nvPr/>
        </p:nvSpPr>
        <p:spPr bwMode="auto">
          <a:xfrm>
            <a:off x="457198" y="3352800"/>
            <a:ext cx="4040188"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marL="0" indent="0" algn="l" rtl="0" eaLnBrk="0" fontAlgn="base" hangingPunct="0">
              <a:spcBef>
                <a:spcPct val="20000"/>
              </a:spcBef>
              <a:spcAft>
                <a:spcPct val="0"/>
              </a:spcAft>
              <a:buClr>
                <a:schemeClr val="accent1"/>
              </a:buClr>
              <a:buSzPct val="65000"/>
              <a:buFont typeface="Wingdings" panose="05000000000000000000" pitchFamily="2" charset="2"/>
              <a:buNone/>
              <a:defRPr sz="2400" b="1">
                <a:solidFill>
                  <a:schemeClr val="tx1"/>
                </a:solidFill>
                <a:latin typeface="+mn-lt"/>
                <a:ea typeface="+mn-ea"/>
                <a:cs typeface="+mn-cs"/>
              </a:defRPr>
            </a:lvl1pPr>
            <a:lvl2pPr marL="457200" indent="0" algn="l" rtl="0" eaLnBrk="0" fontAlgn="base" hangingPunct="0">
              <a:spcBef>
                <a:spcPct val="20000"/>
              </a:spcBef>
              <a:spcAft>
                <a:spcPct val="0"/>
              </a:spcAft>
              <a:buClr>
                <a:schemeClr val="accent2"/>
              </a:buClr>
              <a:buSzPct val="60000"/>
              <a:buFont typeface="Wingdings" panose="05000000000000000000" pitchFamily="2" charset="2"/>
              <a:buNone/>
              <a:defRPr sz="2000" b="1">
                <a:solidFill>
                  <a:schemeClr val="tx1"/>
                </a:solidFill>
                <a:latin typeface="+mn-lt"/>
                <a:cs typeface="+mn-cs"/>
              </a:defRPr>
            </a:lvl2pPr>
            <a:lvl3pPr marL="914400" indent="0" algn="l" rtl="0" eaLnBrk="0" fontAlgn="base" hangingPunct="0">
              <a:spcBef>
                <a:spcPct val="20000"/>
              </a:spcBef>
              <a:spcAft>
                <a:spcPct val="0"/>
              </a:spcAft>
              <a:buClr>
                <a:schemeClr val="accent1"/>
              </a:buClr>
              <a:buSzPct val="65000"/>
              <a:buFont typeface="Wingdings" panose="05000000000000000000" pitchFamily="2" charset="2"/>
              <a:buNone/>
              <a:defRPr sz="1800" b="1">
                <a:solidFill>
                  <a:schemeClr val="tx1"/>
                </a:solidFill>
                <a:latin typeface="+mn-lt"/>
                <a:cs typeface="+mn-cs"/>
              </a:defRPr>
            </a:lvl3pPr>
            <a:lvl4pPr marL="1371600" indent="0" algn="l" rtl="0" eaLnBrk="0" fontAlgn="base" hangingPunct="0">
              <a:spcBef>
                <a:spcPct val="20000"/>
              </a:spcBef>
              <a:spcAft>
                <a:spcPct val="0"/>
              </a:spcAft>
              <a:buClr>
                <a:schemeClr val="accent2"/>
              </a:buClr>
              <a:buSzPct val="70000"/>
              <a:buFont typeface="Wingdings" panose="05000000000000000000" pitchFamily="2" charset="2"/>
              <a:buNone/>
              <a:defRPr sz="1600" b="1">
                <a:solidFill>
                  <a:schemeClr val="tx1"/>
                </a:solidFill>
                <a:latin typeface="+mn-lt"/>
                <a:cs typeface="+mn-cs"/>
              </a:defRPr>
            </a:lvl4pPr>
            <a:lvl5pPr marL="1828800" indent="0" algn="l" rtl="0" eaLnBrk="0" fontAlgn="base" hangingPunct="0">
              <a:spcBef>
                <a:spcPct val="20000"/>
              </a:spcBef>
              <a:spcAft>
                <a:spcPct val="0"/>
              </a:spcAft>
              <a:buClr>
                <a:schemeClr val="accent1"/>
              </a:buClr>
              <a:buSzPct val="75000"/>
              <a:buFont typeface="Wingdings" panose="05000000000000000000" pitchFamily="2" charset="2"/>
              <a:buNone/>
              <a:defRPr sz="1600" b="1">
                <a:solidFill>
                  <a:schemeClr val="tx1"/>
                </a:solidFill>
                <a:latin typeface="+mn-lt"/>
                <a:cs typeface="+mn-cs"/>
              </a:defRPr>
            </a:lvl5pPr>
            <a:lvl6pPr marL="2286000" indent="0" algn="l" rtl="0" fontAlgn="base">
              <a:spcBef>
                <a:spcPct val="20000"/>
              </a:spcBef>
              <a:spcAft>
                <a:spcPct val="0"/>
              </a:spcAft>
              <a:buClr>
                <a:schemeClr val="accent1"/>
              </a:buClr>
              <a:buSzPct val="75000"/>
              <a:buFont typeface="Wingdings" pitchFamily="2" charset="2"/>
              <a:buNone/>
              <a:defRPr sz="1600" b="1">
                <a:solidFill>
                  <a:schemeClr val="tx1"/>
                </a:solidFill>
                <a:latin typeface="+mn-lt"/>
                <a:cs typeface="+mn-cs"/>
              </a:defRPr>
            </a:lvl6pPr>
            <a:lvl7pPr marL="2743200" indent="0" algn="l" rtl="0" fontAlgn="base">
              <a:spcBef>
                <a:spcPct val="20000"/>
              </a:spcBef>
              <a:spcAft>
                <a:spcPct val="0"/>
              </a:spcAft>
              <a:buClr>
                <a:schemeClr val="accent1"/>
              </a:buClr>
              <a:buSzPct val="75000"/>
              <a:buFont typeface="Wingdings" pitchFamily="2" charset="2"/>
              <a:buNone/>
              <a:defRPr sz="1600" b="1">
                <a:solidFill>
                  <a:schemeClr val="tx1"/>
                </a:solidFill>
                <a:latin typeface="+mn-lt"/>
                <a:cs typeface="+mn-cs"/>
              </a:defRPr>
            </a:lvl7pPr>
            <a:lvl8pPr marL="3200400" indent="0" algn="l" rtl="0" fontAlgn="base">
              <a:spcBef>
                <a:spcPct val="20000"/>
              </a:spcBef>
              <a:spcAft>
                <a:spcPct val="0"/>
              </a:spcAft>
              <a:buClr>
                <a:schemeClr val="accent1"/>
              </a:buClr>
              <a:buSzPct val="75000"/>
              <a:buFont typeface="Wingdings" pitchFamily="2" charset="2"/>
              <a:buNone/>
              <a:defRPr sz="1600" b="1">
                <a:solidFill>
                  <a:schemeClr val="tx1"/>
                </a:solidFill>
                <a:latin typeface="+mn-lt"/>
                <a:cs typeface="+mn-cs"/>
              </a:defRPr>
            </a:lvl8pPr>
            <a:lvl9pPr marL="3657600" indent="0" algn="l" rtl="0" fontAlgn="base">
              <a:spcBef>
                <a:spcPct val="20000"/>
              </a:spcBef>
              <a:spcAft>
                <a:spcPct val="0"/>
              </a:spcAft>
              <a:buClr>
                <a:schemeClr val="accent1"/>
              </a:buClr>
              <a:buSzPct val="75000"/>
              <a:buFont typeface="Wingdings" pitchFamily="2" charset="2"/>
              <a:buNone/>
              <a:defRPr sz="1600" b="1">
                <a:solidFill>
                  <a:schemeClr val="tx1"/>
                </a:solidFill>
                <a:latin typeface="+mn-lt"/>
                <a:cs typeface="+mn-cs"/>
              </a:defRPr>
            </a:lvl9pPr>
          </a:lstStyle>
          <a:p>
            <a:r>
              <a:rPr lang="en-US" sz="1800" u="sng" kern="0" dirty="0">
                <a:solidFill>
                  <a:schemeClr val="accent6">
                    <a:lumMod val="50000"/>
                  </a:schemeClr>
                </a:solidFill>
              </a:rPr>
              <a:t>Proposal #2</a:t>
            </a:r>
          </a:p>
        </p:txBody>
      </p:sp>
      <p:sp>
        <p:nvSpPr>
          <p:cNvPr id="11" name="Text Placeholder 4">
            <a:extLst>
              <a:ext uri="{FF2B5EF4-FFF2-40B4-BE49-F238E27FC236}">
                <a16:creationId xmlns:a16="http://schemas.microsoft.com/office/drawing/2014/main" id="{03E7896D-E2C7-4D8C-8E9B-15865C13403A}"/>
              </a:ext>
            </a:extLst>
          </p:cNvPr>
          <p:cNvSpPr txBox="1">
            <a:spLocks/>
          </p:cNvSpPr>
          <p:nvPr/>
        </p:nvSpPr>
        <p:spPr bwMode="auto">
          <a:xfrm>
            <a:off x="485720" y="4307045"/>
            <a:ext cx="4040188"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marL="0" indent="0" algn="l" rtl="0" eaLnBrk="0" fontAlgn="base" hangingPunct="0">
              <a:spcBef>
                <a:spcPct val="20000"/>
              </a:spcBef>
              <a:spcAft>
                <a:spcPct val="0"/>
              </a:spcAft>
              <a:buClr>
                <a:schemeClr val="accent1"/>
              </a:buClr>
              <a:buSzPct val="65000"/>
              <a:buFont typeface="Wingdings" panose="05000000000000000000" pitchFamily="2" charset="2"/>
              <a:buNone/>
              <a:defRPr sz="2400" b="1">
                <a:solidFill>
                  <a:schemeClr val="tx1"/>
                </a:solidFill>
                <a:latin typeface="+mn-lt"/>
                <a:ea typeface="+mn-ea"/>
                <a:cs typeface="+mn-cs"/>
              </a:defRPr>
            </a:lvl1pPr>
            <a:lvl2pPr marL="457200" indent="0" algn="l" rtl="0" eaLnBrk="0" fontAlgn="base" hangingPunct="0">
              <a:spcBef>
                <a:spcPct val="20000"/>
              </a:spcBef>
              <a:spcAft>
                <a:spcPct val="0"/>
              </a:spcAft>
              <a:buClr>
                <a:schemeClr val="accent2"/>
              </a:buClr>
              <a:buSzPct val="60000"/>
              <a:buFont typeface="Wingdings" panose="05000000000000000000" pitchFamily="2" charset="2"/>
              <a:buNone/>
              <a:defRPr sz="2000" b="1">
                <a:solidFill>
                  <a:schemeClr val="tx1"/>
                </a:solidFill>
                <a:latin typeface="+mn-lt"/>
                <a:cs typeface="+mn-cs"/>
              </a:defRPr>
            </a:lvl2pPr>
            <a:lvl3pPr marL="914400" indent="0" algn="l" rtl="0" eaLnBrk="0" fontAlgn="base" hangingPunct="0">
              <a:spcBef>
                <a:spcPct val="20000"/>
              </a:spcBef>
              <a:spcAft>
                <a:spcPct val="0"/>
              </a:spcAft>
              <a:buClr>
                <a:schemeClr val="accent1"/>
              </a:buClr>
              <a:buSzPct val="65000"/>
              <a:buFont typeface="Wingdings" panose="05000000000000000000" pitchFamily="2" charset="2"/>
              <a:buNone/>
              <a:defRPr sz="1800" b="1">
                <a:solidFill>
                  <a:schemeClr val="tx1"/>
                </a:solidFill>
                <a:latin typeface="+mn-lt"/>
                <a:cs typeface="+mn-cs"/>
              </a:defRPr>
            </a:lvl3pPr>
            <a:lvl4pPr marL="1371600" indent="0" algn="l" rtl="0" eaLnBrk="0" fontAlgn="base" hangingPunct="0">
              <a:spcBef>
                <a:spcPct val="20000"/>
              </a:spcBef>
              <a:spcAft>
                <a:spcPct val="0"/>
              </a:spcAft>
              <a:buClr>
                <a:schemeClr val="accent2"/>
              </a:buClr>
              <a:buSzPct val="70000"/>
              <a:buFont typeface="Wingdings" panose="05000000000000000000" pitchFamily="2" charset="2"/>
              <a:buNone/>
              <a:defRPr sz="1600" b="1">
                <a:solidFill>
                  <a:schemeClr val="tx1"/>
                </a:solidFill>
                <a:latin typeface="+mn-lt"/>
                <a:cs typeface="+mn-cs"/>
              </a:defRPr>
            </a:lvl4pPr>
            <a:lvl5pPr marL="1828800" indent="0" algn="l" rtl="0" eaLnBrk="0" fontAlgn="base" hangingPunct="0">
              <a:spcBef>
                <a:spcPct val="20000"/>
              </a:spcBef>
              <a:spcAft>
                <a:spcPct val="0"/>
              </a:spcAft>
              <a:buClr>
                <a:schemeClr val="accent1"/>
              </a:buClr>
              <a:buSzPct val="75000"/>
              <a:buFont typeface="Wingdings" panose="05000000000000000000" pitchFamily="2" charset="2"/>
              <a:buNone/>
              <a:defRPr sz="1600" b="1">
                <a:solidFill>
                  <a:schemeClr val="tx1"/>
                </a:solidFill>
                <a:latin typeface="+mn-lt"/>
                <a:cs typeface="+mn-cs"/>
              </a:defRPr>
            </a:lvl5pPr>
            <a:lvl6pPr marL="2286000" indent="0" algn="l" rtl="0" fontAlgn="base">
              <a:spcBef>
                <a:spcPct val="20000"/>
              </a:spcBef>
              <a:spcAft>
                <a:spcPct val="0"/>
              </a:spcAft>
              <a:buClr>
                <a:schemeClr val="accent1"/>
              </a:buClr>
              <a:buSzPct val="75000"/>
              <a:buFont typeface="Wingdings" pitchFamily="2" charset="2"/>
              <a:buNone/>
              <a:defRPr sz="1600" b="1">
                <a:solidFill>
                  <a:schemeClr val="tx1"/>
                </a:solidFill>
                <a:latin typeface="+mn-lt"/>
                <a:cs typeface="+mn-cs"/>
              </a:defRPr>
            </a:lvl6pPr>
            <a:lvl7pPr marL="2743200" indent="0" algn="l" rtl="0" fontAlgn="base">
              <a:spcBef>
                <a:spcPct val="20000"/>
              </a:spcBef>
              <a:spcAft>
                <a:spcPct val="0"/>
              </a:spcAft>
              <a:buClr>
                <a:schemeClr val="accent1"/>
              </a:buClr>
              <a:buSzPct val="75000"/>
              <a:buFont typeface="Wingdings" pitchFamily="2" charset="2"/>
              <a:buNone/>
              <a:defRPr sz="1600" b="1">
                <a:solidFill>
                  <a:schemeClr val="tx1"/>
                </a:solidFill>
                <a:latin typeface="+mn-lt"/>
                <a:cs typeface="+mn-cs"/>
              </a:defRPr>
            </a:lvl7pPr>
            <a:lvl8pPr marL="3200400" indent="0" algn="l" rtl="0" fontAlgn="base">
              <a:spcBef>
                <a:spcPct val="20000"/>
              </a:spcBef>
              <a:spcAft>
                <a:spcPct val="0"/>
              </a:spcAft>
              <a:buClr>
                <a:schemeClr val="accent1"/>
              </a:buClr>
              <a:buSzPct val="75000"/>
              <a:buFont typeface="Wingdings" pitchFamily="2" charset="2"/>
              <a:buNone/>
              <a:defRPr sz="1600" b="1">
                <a:solidFill>
                  <a:schemeClr val="tx1"/>
                </a:solidFill>
                <a:latin typeface="+mn-lt"/>
                <a:cs typeface="+mn-cs"/>
              </a:defRPr>
            </a:lvl8pPr>
            <a:lvl9pPr marL="3657600" indent="0" algn="l" rtl="0" fontAlgn="base">
              <a:spcBef>
                <a:spcPct val="20000"/>
              </a:spcBef>
              <a:spcAft>
                <a:spcPct val="0"/>
              </a:spcAft>
              <a:buClr>
                <a:schemeClr val="accent1"/>
              </a:buClr>
              <a:buSzPct val="75000"/>
              <a:buFont typeface="Wingdings" pitchFamily="2" charset="2"/>
              <a:buNone/>
              <a:defRPr sz="1600" b="1">
                <a:solidFill>
                  <a:schemeClr val="tx1"/>
                </a:solidFill>
                <a:latin typeface="+mn-lt"/>
                <a:cs typeface="+mn-cs"/>
              </a:defRPr>
            </a:lvl9pPr>
          </a:lstStyle>
          <a:p>
            <a:r>
              <a:rPr lang="en-US" sz="1800" u="sng" kern="0" dirty="0">
                <a:solidFill>
                  <a:schemeClr val="accent2"/>
                </a:solidFill>
              </a:rPr>
              <a:t>Proposal #3:   Proposal 1+2</a:t>
            </a:r>
          </a:p>
        </p:txBody>
      </p:sp>
    </p:spTree>
    <p:extLst>
      <p:ext uri="{BB962C8B-B14F-4D97-AF65-F5344CB8AC3E}">
        <p14:creationId xmlns:p14="http://schemas.microsoft.com/office/powerpoint/2010/main" val="3580540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6A7AF-B212-4C1B-B372-77C100D07BA5}"/>
              </a:ext>
            </a:extLst>
          </p:cNvPr>
          <p:cNvSpPr>
            <a:spLocks noGrp="1"/>
          </p:cNvSpPr>
          <p:nvPr>
            <p:ph type="title"/>
          </p:nvPr>
        </p:nvSpPr>
        <p:spPr>
          <a:xfrm>
            <a:off x="381000" y="268288"/>
            <a:ext cx="8458200" cy="1139825"/>
          </a:xfrm>
        </p:spPr>
        <p:txBody>
          <a:bodyPr/>
          <a:lstStyle/>
          <a:p>
            <a:r>
              <a:rPr lang="en-US" sz="3600" dirty="0"/>
              <a:t>Budget Projected for FY 2020 &amp; FY2021</a:t>
            </a:r>
            <a:br>
              <a:rPr lang="en-US" sz="3600" dirty="0"/>
            </a:br>
            <a:endParaRPr lang="en-US" sz="3600" dirty="0"/>
          </a:p>
        </p:txBody>
      </p:sp>
      <p:graphicFrame>
        <p:nvGraphicFramePr>
          <p:cNvPr id="5" name="Content Placeholder 4">
            <a:extLst>
              <a:ext uri="{FF2B5EF4-FFF2-40B4-BE49-F238E27FC236}">
                <a16:creationId xmlns:a16="http://schemas.microsoft.com/office/drawing/2014/main" id="{672547F7-A334-4874-B886-80D2D3CE1459}"/>
              </a:ext>
            </a:extLst>
          </p:cNvPr>
          <p:cNvGraphicFramePr>
            <a:graphicFrameLocks noGrp="1"/>
          </p:cNvGraphicFramePr>
          <p:nvPr>
            <p:ph idx="1"/>
            <p:extLst>
              <p:ext uri="{D42A27DB-BD31-4B8C-83A1-F6EECF244321}">
                <p14:modId xmlns:p14="http://schemas.microsoft.com/office/powerpoint/2010/main" val="2398391842"/>
              </p:ext>
            </p:extLst>
          </p:nvPr>
        </p:nvGraphicFramePr>
        <p:xfrm>
          <a:off x="304800" y="1219200"/>
          <a:ext cx="8229600" cy="4181036"/>
        </p:xfrm>
        <a:graphic>
          <a:graphicData uri="http://schemas.openxmlformats.org/drawingml/2006/table">
            <a:tbl>
              <a:tblPr firstRow="1">
                <a:tableStyleId>{5C22544A-7EE6-4342-B048-85BDC9FD1C3A}</a:tableStyleId>
              </a:tblPr>
              <a:tblGrid>
                <a:gridCol w="1249728">
                  <a:extLst>
                    <a:ext uri="{9D8B030D-6E8A-4147-A177-3AD203B41FA5}">
                      <a16:colId xmlns:a16="http://schemas.microsoft.com/office/drawing/2014/main" val="962613484"/>
                    </a:ext>
                  </a:extLst>
                </a:gridCol>
                <a:gridCol w="491148">
                  <a:extLst>
                    <a:ext uri="{9D8B030D-6E8A-4147-A177-3AD203B41FA5}">
                      <a16:colId xmlns:a16="http://schemas.microsoft.com/office/drawing/2014/main" val="3675789233"/>
                    </a:ext>
                  </a:extLst>
                </a:gridCol>
                <a:gridCol w="474784">
                  <a:extLst>
                    <a:ext uri="{9D8B030D-6E8A-4147-A177-3AD203B41FA5}">
                      <a16:colId xmlns:a16="http://schemas.microsoft.com/office/drawing/2014/main" val="2156959942"/>
                    </a:ext>
                  </a:extLst>
                </a:gridCol>
                <a:gridCol w="474784">
                  <a:extLst>
                    <a:ext uri="{9D8B030D-6E8A-4147-A177-3AD203B41FA5}">
                      <a16:colId xmlns:a16="http://schemas.microsoft.com/office/drawing/2014/main" val="2672508557"/>
                    </a:ext>
                  </a:extLst>
                </a:gridCol>
                <a:gridCol w="949570">
                  <a:extLst>
                    <a:ext uri="{9D8B030D-6E8A-4147-A177-3AD203B41FA5}">
                      <a16:colId xmlns:a16="http://schemas.microsoft.com/office/drawing/2014/main" val="439329073"/>
                    </a:ext>
                  </a:extLst>
                </a:gridCol>
                <a:gridCol w="949570">
                  <a:extLst>
                    <a:ext uri="{9D8B030D-6E8A-4147-A177-3AD203B41FA5}">
                      <a16:colId xmlns:a16="http://schemas.microsoft.com/office/drawing/2014/main" val="2852978037"/>
                    </a:ext>
                  </a:extLst>
                </a:gridCol>
                <a:gridCol w="1186962">
                  <a:extLst>
                    <a:ext uri="{9D8B030D-6E8A-4147-A177-3AD203B41FA5}">
                      <a16:colId xmlns:a16="http://schemas.microsoft.com/office/drawing/2014/main" val="2185102239"/>
                    </a:ext>
                  </a:extLst>
                </a:gridCol>
                <a:gridCol w="1345224">
                  <a:extLst>
                    <a:ext uri="{9D8B030D-6E8A-4147-A177-3AD203B41FA5}">
                      <a16:colId xmlns:a16="http://schemas.microsoft.com/office/drawing/2014/main" val="2757863105"/>
                    </a:ext>
                  </a:extLst>
                </a:gridCol>
                <a:gridCol w="1107830">
                  <a:extLst>
                    <a:ext uri="{9D8B030D-6E8A-4147-A177-3AD203B41FA5}">
                      <a16:colId xmlns:a16="http://schemas.microsoft.com/office/drawing/2014/main" val="2141824144"/>
                    </a:ext>
                  </a:extLst>
                </a:gridCol>
              </a:tblGrid>
              <a:tr h="987181">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b="1" u="none" strike="noStrike" dirty="0">
                          <a:effectLst/>
                        </a:rPr>
                        <a:t>FY16</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effectLst/>
                        </a:rPr>
                        <a:t>FY17</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effectLst/>
                        </a:rPr>
                        <a:t>ACPG Recommend SFY 18 &amp; 19 Allocation %</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effectLst/>
                        </a:rPr>
                        <a:t>$ amount based on %</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effectLst/>
                        </a:rPr>
                        <a:t>SFY 18 &amp; 19 Grants</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solidFill>
                            <a:schemeClr val="tx2"/>
                          </a:solidFill>
                          <a:effectLst/>
                        </a:rPr>
                        <a:t>DHHS Recommended SFY 20 &amp; 21 Allocation %</a:t>
                      </a:r>
                      <a:endParaRPr lang="en-US" sz="1100" b="1" i="0" u="none" strike="noStrike" dirty="0">
                        <a:solidFill>
                          <a:schemeClr val="tx2"/>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solidFill>
                            <a:schemeClr val="tx2"/>
                          </a:solidFill>
                          <a:effectLst/>
                        </a:rPr>
                        <a:t>SFY 20 &amp; 21        $ amount based on %</a:t>
                      </a:r>
                      <a:endParaRPr lang="en-US" sz="1100" b="1" i="0" u="none" strike="noStrike" dirty="0">
                        <a:solidFill>
                          <a:schemeClr val="tx2"/>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61292757"/>
                  </a:ext>
                </a:extLst>
              </a:tr>
              <a:tr h="421713">
                <a:tc gridSpan="2">
                  <a:txBody>
                    <a:bodyPr/>
                    <a:lstStyle/>
                    <a:p>
                      <a:pPr algn="l" fontAlgn="b"/>
                      <a:r>
                        <a:rPr lang="en-US" sz="1100" b="1" u="none" strike="noStrike" dirty="0">
                          <a:effectLst/>
                        </a:rPr>
                        <a:t>Treatment</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68%</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58%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60%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 $      788,962 </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 $        870,637 </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solidFill>
                            <a:schemeClr val="tx2"/>
                          </a:solidFill>
                          <a:effectLst/>
                        </a:rPr>
                        <a:t>68%</a:t>
                      </a:r>
                      <a:endParaRPr lang="en-US" sz="1100" b="1" i="0" u="none" strike="noStrike" dirty="0">
                        <a:solidFill>
                          <a:schemeClr val="tx2"/>
                        </a:solidFill>
                        <a:effectLst/>
                        <a:latin typeface="Calibri" panose="020F0502020204030204" pitchFamily="34" charset="0"/>
                      </a:endParaRPr>
                    </a:p>
                  </a:txBody>
                  <a:tcPr marL="9525" marR="9525" marT="9525" marB="0" anchor="b"/>
                </a:tc>
                <a:tc>
                  <a:txBody>
                    <a:bodyPr/>
                    <a:lstStyle/>
                    <a:p>
                      <a:pPr algn="l" fontAlgn="b"/>
                      <a:r>
                        <a:rPr lang="en-US" sz="1100" b="1" u="none" strike="noStrike" kern="1200" dirty="0">
                          <a:solidFill>
                            <a:schemeClr val="tx2"/>
                          </a:solidFill>
                          <a:effectLst/>
                          <a:latin typeface="+mn-lt"/>
                          <a:ea typeface="+mn-ea"/>
                          <a:cs typeface="+mn-cs"/>
                        </a:rPr>
                        <a:t> $        893,500 </a:t>
                      </a:r>
                    </a:p>
                  </a:txBody>
                  <a:tcPr marL="9525" marR="9525" marT="9525" marB="0" anchor="b"/>
                </a:tc>
                <a:extLst>
                  <a:ext uri="{0D108BD9-81ED-4DB2-BD59-A6C34878D82A}">
                    <a16:rowId xmlns:a16="http://schemas.microsoft.com/office/drawing/2014/main" val="754744557"/>
                  </a:ext>
                </a:extLst>
              </a:tr>
              <a:tr h="421713">
                <a:tc gridSpan="2">
                  <a:txBody>
                    <a:bodyPr/>
                    <a:lstStyle/>
                    <a:p>
                      <a:pPr algn="l" fontAlgn="b"/>
                      <a:r>
                        <a:rPr lang="en-US" sz="1100" b="1" u="none" strike="noStrike" dirty="0">
                          <a:effectLst/>
                        </a:rPr>
                        <a:t>Prevention</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15%</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16%</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 $      210,390 </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 $        209,991 </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solidFill>
                            <a:schemeClr val="tx2"/>
                          </a:solidFill>
                          <a:effectLst/>
                        </a:rPr>
                        <a:t>12%</a:t>
                      </a:r>
                      <a:endParaRPr lang="en-US" sz="1100" b="1" i="0" u="none" strike="noStrike" dirty="0">
                        <a:solidFill>
                          <a:schemeClr val="tx2"/>
                        </a:solidFill>
                        <a:effectLst/>
                        <a:latin typeface="Calibri" panose="020F0502020204030204" pitchFamily="34" charset="0"/>
                      </a:endParaRPr>
                    </a:p>
                  </a:txBody>
                  <a:tcPr marL="9525" marR="9525" marT="9525" marB="0" anchor="b"/>
                </a:tc>
                <a:tc>
                  <a:txBody>
                    <a:bodyPr/>
                    <a:lstStyle/>
                    <a:p>
                      <a:pPr algn="l" fontAlgn="b"/>
                      <a:r>
                        <a:rPr lang="en-US" sz="1100" b="1" u="none" strike="noStrike" kern="1200" dirty="0">
                          <a:solidFill>
                            <a:schemeClr val="tx2"/>
                          </a:solidFill>
                          <a:effectLst/>
                          <a:latin typeface="+mn-lt"/>
                          <a:ea typeface="+mn-ea"/>
                          <a:cs typeface="+mn-cs"/>
                        </a:rPr>
                        <a:t> $        157,676</a:t>
                      </a:r>
                    </a:p>
                  </a:txBody>
                  <a:tcPr marL="9525" marR="9525" marT="9525" marB="0" anchor="b"/>
                </a:tc>
                <a:extLst>
                  <a:ext uri="{0D108BD9-81ED-4DB2-BD59-A6C34878D82A}">
                    <a16:rowId xmlns:a16="http://schemas.microsoft.com/office/drawing/2014/main" val="2815781370"/>
                  </a:ext>
                </a:extLst>
              </a:tr>
              <a:tr h="421713">
                <a:tc gridSpan="2">
                  <a:txBody>
                    <a:bodyPr/>
                    <a:lstStyle/>
                    <a:p>
                      <a:pPr algn="l" fontAlgn="b"/>
                      <a:r>
                        <a:rPr lang="en-US" sz="1100" b="1" u="none" strike="noStrike" dirty="0">
                          <a:effectLst/>
                        </a:rPr>
                        <a:t>Workforce Development</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 $        52,597 </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           53,000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solidFill>
                            <a:schemeClr val="tx2"/>
                          </a:solidFill>
                          <a:effectLst/>
                        </a:rPr>
                        <a:t>2%</a:t>
                      </a:r>
                      <a:endParaRPr lang="en-US" sz="1100" b="1" i="0" u="none" strike="noStrike" dirty="0">
                        <a:solidFill>
                          <a:schemeClr val="tx2"/>
                        </a:solidFill>
                        <a:effectLst/>
                        <a:latin typeface="Calibri" panose="020F0502020204030204" pitchFamily="34" charset="0"/>
                      </a:endParaRPr>
                    </a:p>
                  </a:txBody>
                  <a:tcPr marL="9525" marR="9525" marT="9525" marB="0" anchor="b"/>
                </a:tc>
                <a:tc>
                  <a:txBody>
                    <a:bodyPr/>
                    <a:lstStyle/>
                    <a:p>
                      <a:pPr algn="l" fontAlgn="b"/>
                      <a:r>
                        <a:rPr lang="en-US" sz="1100" b="1" u="none" strike="noStrike" kern="1200" dirty="0">
                          <a:solidFill>
                            <a:schemeClr val="tx2"/>
                          </a:solidFill>
                          <a:effectLst/>
                          <a:latin typeface="+mn-lt"/>
                          <a:ea typeface="+mn-ea"/>
                          <a:cs typeface="+mn-cs"/>
                        </a:rPr>
                        <a:t> $          26,279 </a:t>
                      </a:r>
                    </a:p>
                  </a:txBody>
                  <a:tcPr marL="9525" marR="9525" marT="9525" marB="0" anchor="b"/>
                </a:tc>
                <a:extLst>
                  <a:ext uri="{0D108BD9-81ED-4DB2-BD59-A6C34878D82A}">
                    <a16:rowId xmlns:a16="http://schemas.microsoft.com/office/drawing/2014/main" val="3769760334"/>
                  </a:ext>
                </a:extLst>
              </a:tr>
              <a:tr h="421713">
                <a:tc gridSpan="2">
                  <a:txBody>
                    <a:bodyPr/>
                    <a:lstStyle/>
                    <a:p>
                      <a:pPr algn="l" fontAlgn="b"/>
                      <a:r>
                        <a:rPr lang="en-US" sz="1100" b="1" u="none" strike="noStrike" dirty="0">
                          <a:effectLst/>
                        </a:rPr>
                        <a:t>Data Collection / Eval</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r" fontAlgn="b"/>
                      <a:r>
                        <a:rPr lang="en-US" sz="1100" u="none" strike="noStrike">
                          <a:effectLst/>
                        </a:rPr>
                        <a:t>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 $      144,643 </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        139,372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solidFill>
                            <a:schemeClr val="tx2"/>
                          </a:solidFill>
                          <a:effectLst/>
                        </a:rPr>
                        <a:t>11%</a:t>
                      </a:r>
                      <a:endParaRPr lang="en-US" sz="1100" b="1" i="0" u="none" strike="noStrike" dirty="0">
                        <a:solidFill>
                          <a:schemeClr val="tx2"/>
                        </a:solidFill>
                        <a:effectLst/>
                        <a:latin typeface="Calibri" panose="020F0502020204030204" pitchFamily="34" charset="0"/>
                      </a:endParaRPr>
                    </a:p>
                  </a:txBody>
                  <a:tcPr marL="9525" marR="9525" marT="9525" marB="0" anchor="b"/>
                </a:tc>
                <a:tc>
                  <a:txBody>
                    <a:bodyPr/>
                    <a:lstStyle/>
                    <a:p>
                      <a:pPr algn="l" fontAlgn="b"/>
                      <a:r>
                        <a:rPr lang="en-US" sz="1100" b="1" u="none" strike="noStrike" kern="1200" dirty="0">
                          <a:solidFill>
                            <a:schemeClr val="tx2"/>
                          </a:solidFill>
                          <a:effectLst/>
                          <a:latin typeface="+mn-lt"/>
                          <a:ea typeface="+mn-ea"/>
                          <a:cs typeface="+mn-cs"/>
                        </a:rPr>
                        <a:t> $        144,537 </a:t>
                      </a:r>
                    </a:p>
                  </a:txBody>
                  <a:tcPr marL="9525" marR="9525" marT="9525" marB="0" anchor="b"/>
                </a:tc>
                <a:extLst>
                  <a:ext uri="{0D108BD9-81ED-4DB2-BD59-A6C34878D82A}">
                    <a16:rowId xmlns:a16="http://schemas.microsoft.com/office/drawing/2014/main" val="1945186355"/>
                  </a:ext>
                </a:extLst>
              </a:tr>
              <a:tr h="421713">
                <a:tc gridSpan="2">
                  <a:txBody>
                    <a:bodyPr/>
                    <a:lstStyle/>
                    <a:p>
                      <a:pPr algn="l" fontAlgn="b"/>
                      <a:r>
                        <a:rPr lang="en-US" sz="1100" b="1" u="none" strike="noStrike" dirty="0">
                          <a:effectLst/>
                        </a:rPr>
                        <a:t>Consulting</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 $        52,597 </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           41,000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a:solidFill>
                            <a:schemeClr val="tx2"/>
                          </a:solidFill>
                          <a:effectLst/>
                        </a:rPr>
                        <a:t>4%</a:t>
                      </a:r>
                      <a:endParaRPr lang="en-US" sz="1100" b="1" i="0" u="none" strike="noStrike">
                        <a:solidFill>
                          <a:schemeClr val="tx2"/>
                        </a:solidFill>
                        <a:effectLst/>
                        <a:latin typeface="Calibri" panose="020F0502020204030204" pitchFamily="34" charset="0"/>
                      </a:endParaRPr>
                    </a:p>
                  </a:txBody>
                  <a:tcPr marL="9525" marR="9525" marT="9525" marB="0" anchor="b"/>
                </a:tc>
                <a:tc>
                  <a:txBody>
                    <a:bodyPr/>
                    <a:lstStyle/>
                    <a:p>
                      <a:pPr algn="l" fontAlgn="b"/>
                      <a:r>
                        <a:rPr lang="en-US" sz="1100" b="1" u="none" strike="noStrike" kern="1200" dirty="0">
                          <a:solidFill>
                            <a:schemeClr val="tx2"/>
                          </a:solidFill>
                          <a:effectLst/>
                          <a:latin typeface="+mn-lt"/>
                          <a:ea typeface="+mn-ea"/>
                          <a:cs typeface="+mn-cs"/>
                        </a:rPr>
                        <a:t> $          52,559 </a:t>
                      </a:r>
                    </a:p>
                  </a:txBody>
                  <a:tcPr marL="9525" marR="9525" marT="9525" marB="0" anchor="b"/>
                </a:tc>
                <a:extLst>
                  <a:ext uri="{0D108BD9-81ED-4DB2-BD59-A6C34878D82A}">
                    <a16:rowId xmlns:a16="http://schemas.microsoft.com/office/drawing/2014/main" val="708963125"/>
                  </a:ext>
                </a:extLst>
              </a:tr>
              <a:tr h="421713">
                <a:tc gridSpan="2">
                  <a:txBody>
                    <a:bodyPr/>
                    <a:lstStyle/>
                    <a:p>
                      <a:pPr algn="l" fontAlgn="b"/>
                      <a:r>
                        <a:rPr lang="en-US" sz="1100" b="1" u="none" strike="noStrike" dirty="0">
                          <a:effectLst/>
                        </a:rPr>
                        <a:t>Contingency Funds</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 $        65,747 </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           54,840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solidFill>
                            <a:schemeClr val="tx2"/>
                          </a:solidFill>
                          <a:effectLst/>
                        </a:rPr>
                        <a:t>3%</a:t>
                      </a:r>
                      <a:endParaRPr lang="en-US" sz="1100" b="1" i="0" u="none" strike="noStrike" dirty="0">
                        <a:solidFill>
                          <a:schemeClr val="tx2"/>
                        </a:solidFill>
                        <a:effectLst/>
                        <a:latin typeface="Calibri" panose="020F0502020204030204" pitchFamily="34" charset="0"/>
                      </a:endParaRPr>
                    </a:p>
                  </a:txBody>
                  <a:tcPr marL="9525" marR="9525" marT="9525" marB="0" anchor="b"/>
                </a:tc>
                <a:tc>
                  <a:txBody>
                    <a:bodyPr/>
                    <a:lstStyle/>
                    <a:p>
                      <a:pPr algn="l" fontAlgn="b"/>
                      <a:r>
                        <a:rPr lang="en-US" sz="1100" b="1" u="none" strike="noStrike" kern="1200" dirty="0">
                          <a:solidFill>
                            <a:schemeClr val="tx2"/>
                          </a:solidFill>
                          <a:effectLst/>
                          <a:latin typeface="+mn-lt"/>
                          <a:ea typeface="+mn-ea"/>
                          <a:cs typeface="+mn-cs"/>
                        </a:rPr>
                        <a:t> $          39,419</a:t>
                      </a:r>
                    </a:p>
                  </a:txBody>
                  <a:tcPr marL="9525" marR="9525" marT="9525" marB="0" anchor="b"/>
                </a:tc>
                <a:extLst>
                  <a:ext uri="{0D108BD9-81ED-4DB2-BD59-A6C34878D82A}">
                    <a16:rowId xmlns:a16="http://schemas.microsoft.com/office/drawing/2014/main" val="2248392242"/>
                  </a:ext>
                </a:extLst>
              </a:tr>
              <a:tr h="220780">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a:solidFill>
                            <a:srgbClr val="000000"/>
                          </a:solidFill>
                          <a:effectLst/>
                          <a:latin typeface="Calibri" panose="020F0502020204030204" pitchFamily="34" charset="0"/>
                        </a:rPr>
                        <a:t>100%</a:t>
                      </a:r>
                    </a:p>
                  </a:txBody>
                  <a:tcPr marL="9525" marR="9525" marT="9525" marB="0" anchor="b"/>
                </a:tc>
                <a:tc>
                  <a:txBody>
                    <a:bodyPr/>
                    <a:lstStyle/>
                    <a:p>
                      <a:pPr algn="r" fontAlgn="b"/>
                      <a:r>
                        <a:rPr lang="en-US" sz="1100" b="0" i="0" u="none" strike="noStrike" dirty="0">
                          <a:solidFill>
                            <a:srgbClr val="000000"/>
                          </a:solidFill>
                          <a:effectLst/>
                          <a:latin typeface="Calibri" panose="020F0502020204030204" pitchFamily="34" charset="0"/>
                        </a:rPr>
                        <a:t>100%</a:t>
                      </a:r>
                    </a:p>
                  </a:txBody>
                  <a:tcPr marL="9525" marR="9525" marT="9525" marB="0" anchor="b"/>
                </a:tc>
                <a:tc>
                  <a:txBody>
                    <a:bodyPr/>
                    <a:lstStyle/>
                    <a:p>
                      <a:pPr algn="r" fontAlgn="b"/>
                      <a:r>
                        <a:rPr lang="en-US" sz="1100" b="0" i="0" u="none" strike="noStrike" dirty="0">
                          <a:solidFill>
                            <a:srgbClr val="000000"/>
                          </a:solidFill>
                          <a:effectLst/>
                          <a:latin typeface="Calibri" panose="020F0502020204030204" pitchFamily="34" charset="0"/>
                        </a:rPr>
                        <a:t>100%</a:t>
                      </a:r>
                    </a:p>
                  </a:txBody>
                  <a:tcPr marL="9525" marR="9525" marT="9525" marB="0" anchor="b"/>
                </a:tc>
                <a:tc>
                  <a:txBody>
                    <a:bodyPr/>
                    <a:lstStyle/>
                    <a:p>
                      <a:pPr algn="r"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a:solidFill>
                            <a:schemeClr val="tx2"/>
                          </a:solidFill>
                          <a:effectLst/>
                          <a:latin typeface="Calibri" panose="020F0502020204030204" pitchFamily="34" charset="0"/>
                        </a:rPr>
                        <a:t>100%</a:t>
                      </a:r>
                    </a:p>
                  </a:txBody>
                  <a:tcPr marL="9525" marR="9525" marT="9525" marB="0" anchor="b"/>
                </a:tc>
                <a:tc>
                  <a:txBody>
                    <a:bodyPr/>
                    <a:lstStyle/>
                    <a:p>
                      <a:pPr algn="l" fontAlgn="b"/>
                      <a:r>
                        <a:rPr lang="en-US" sz="1100" u="none" strike="noStrike" dirty="0">
                          <a:solidFill>
                            <a:schemeClr val="tx2"/>
                          </a:solidFill>
                          <a:effectLst/>
                        </a:rPr>
                        <a:t>   </a:t>
                      </a:r>
                      <a:endParaRPr lang="en-US" sz="1100" b="1" i="0" u="none" strike="noStrike" dirty="0">
                        <a:solidFill>
                          <a:schemeClr val="tx2"/>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04196187"/>
                  </a:ext>
                </a:extLst>
              </a:tr>
              <a:tr h="442797">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200" b="1" u="none" strike="noStrike" dirty="0">
                          <a:effectLst/>
                        </a:rPr>
                        <a:t>Total Authority</a:t>
                      </a:r>
                      <a:endParaRPr lang="en-US" sz="1200" b="1" i="1"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200" b="1" u="none" strike="noStrike" dirty="0">
                          <a:effectLst/>
                        </a:rPr>
                        <a:t> </a:t>
                      </a:r>
                      <a:endParaRPr lang="en-US" sz="1200" b="1" i="1"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200" b="1" u="none" strike="noStrike" dirty="0">
                          <a:effectLst/>
                        </a:rPr>
                        <a:t> $1,368,840 </a:t>
                      </a:r>
                      <a:endParaRPr lang="en-US" sz="1200" b="1" i="1"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1" i="0" u="none" strike="noStrike" dirty="0">
                        <a:solidFill>
                          <a:schemeClr val="tx2"/>
                        </a:solidFill>
                        <a:effectLst/>
                        <a:latin typeface="Calibri" panose="020F0502020204030204" pitchFamily="34" charset="0"/>
                      </a:endParaRPr>
                    </a:p>
                  </a:txBody>
                  <a:tcPr marL="9525" marR="9525" marT="9525" marB="0" anchor="b"/>
                </a:tc>
                <a:tc>
                  <a:txBody>
                    <a:bodyPr/>
                    <a:lstStyle/>
                    <a:p>
                      <a:pPr algn="l" fontAlgn="b"/>
                      <a:r>
                        <a:rPr lang="en-US" sz="1200" b="1" u="none" strike="noStrike" dirty="0">
                          <a:solidFill>
                            <a:schemeClr val="tx2"/>
                          </a:solidFill>
                          <a:effectLst/>
                        </a:rPr>
                        <a:t> $1,313,970 </a:t>
                      </a:r>
                      <a:endParaRPr lang="en-US" sz="1200" b="1" i="1" u="none" strike="noStrike" dirty="0">
                        <a:solidFill>
                          <a:schemeClr val="tx2"/>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02533150"/>
                  </a:ext>
                </a:extLst>
              </a:tr>
            </a:tbl>
          </a:graphicData>
        </a:graphic>
      </p:graphicFrame>
      <p:sp>
        <p:nvSpPr>
          <p:cNvPr id="4" name="Footer Placeholder 3">
            <a:extLst>
              <a:ext uri="{FF2B5EF4-FFF2-40B4-BE49-F238E27FC236}">
                <a16:creationId xmlns:a16="http://schemas.microsoft.com/office/drawing/2014/main" id="{56D3F6DD-383B-4929-84C4-BDA6CAC4491B}"/>
              </a:ext>
            </a:extLst>
          </p:cNvPr>
          <p:cNvSpPr>
            <a:spLocks noGrp="1"/>
          </p:cNvSpPr>
          <p:nvPr>
            <p:ph type="ftr" sz="quarter" idx="11"/>
          </p:nvPr>
        </p:nvSpPr>
        <p:spPr>
          <a:xfrm>
            <a:off x="228600" y="6248400"/>
            <a:ext cx="8763000" cy="457200"/>
          </a:xfrm>
        </p:spPr>
        <p:txBody>
          <a:bodyPr/>
          <a:lstStyle/>
          <a:p>
            <a:pPr>
              <a:defRPr/>
            </a:pPr>
            <a:r>
              <a:rPr lang="en-US" altLang="en-US" i="1" dirty="0"/>
              <a:t>SFY 20 &amp; 21 budget based on estimated transfers to the Revolving Account for the Prevention and Treatment of Problem Gambling as of 10/29/18.  </a:t>
            </a:r>
          </a:p>
          <a:p>
            <a:pPr>
              <a:defRPr/>
            </a:pPr>
            <a:r>
              <a:rPr lang="en-US" altLang="en-US" b="1" i="1" dirty="0"/>
              <a:t>Items in </a:t>
            </a:r>
            <a:r>
              <a:rPr lang="en-US" altLang="en-US" b="1" i="1" dirty="0">
                <a:solidFill>
                  <a:schemeClr val="tx2"/>
                </a:solidFill>
              </a:rPr>
              <a:t>blue</a:t>
            </a:r>
            <a:r>
              <a:rPr lang="en-US" altLang="en-US" b="1" i="1" dirty="0"/>
              <a:t> are recommended by DHHS and open to discussion:  No SFY20 allocation decisions have been made.</a:t>
            </a:r>
          </a:p>
        </p:txBody>
      </p:sp>
      <p:sp>
        <p:nvSpPr>
          <p:cNvPr id="3" name="TextBox 2">
            <a:extLst>
              <a:ext uri="{FF2B5EF4-FFF2-40B4-BE49-F238E27FC236}">
                <a16:creationId xmlns:a16="http://schemas.microsoft.com/office/drawing/2014/main" id="{BC3C35D7-E8EA-4B05-986E-51FC39B7DE1A}"/>
              </a:ext>
            </a:extLst>
          </p:cNvPr>
          <p:cNvSpPr txBox="1"/>
          <p:nvPr/>
        </p:nvSpPr>
        <p:spPr>
          <a:xfrm>
            <a:off x="76200" y="5584466"/>
            <a:ext cx="8991600" cy="461665"/>
          </a:xfrm>
          <a:prstGeom prst="rect">
            <a:avLst/>
          </a:prstGeom>
          <a:noFill/>
        </p:spPr>
        <p:txBody>
          <a:bodyPr wrap="square" rtlCol="0">
            <a:spAutoFit/>
          </a:bodyPr>
          <a:lstStyle/>
          <a:p>
            <a:r>
              <a:rPr lang="en-US" sz="1200" dirty="0"/>
              <a:t>Note:  Assuming no new providers, estimated treatment budget need for different scenarios based on previous slide are:</a:t>
            </a:r>
          </a:p>
          <a:p>
            <a:r>
              <a:rPr lang="en-US" sz="1200" dirty="0">
                <a:solidFill>
                  <a:schemeClr val="accent1">
                    <a:lumMod val="50000"/>
                  </a:schemeClr>
                </a:solidFill>
              </a:rPr>
              <a:t>a.  Change to caps &amp; codes = $815k - $940K</a:t>
            </a:r>
            <a:r>
              <a:rPr lang="en-US" sz="1200" dirty="0"/>
              <a:t>; b. </a:t>
            </a:r>
            <a:r>
              <a:rPr lang="en-US" sz="1200" dirty="0">
                <a:solidFill>
                  <a:schemeClr val="accent6">
                    <a:lumMod val="50000"/>
                  </a:schemeClr>
                </a:solidFill>
              </a:rPr>
              <a:t>change to rates = $772K - $888K</a:t>
            </a:r>
            <a:r>
              <a:rPr lang="en-US" sz="1200" dirty="0"/>
              <a:t>; c. </a:t>
            </a:r>
            <a:r>
              <a:rPr lang="en-US" sz="1200" dirty="0">
                <a:solidFill>
                  <a:schemeClr val="accent2"/>
                </a:solidFill>
              </a:rPr>
              <a:t>change rates, caps, codes = $863K - $980K </a:t>
            </a:r>
          </a:p>
        </p:txBody>
      </p:sp>
    </p:spTree>
    <p:extLst>
      <p:ext uri="{BB962C8B-B14F-4D97-AF65-F5344CB8AC3E}">
        <p14:creationId xmlns:p14="http://schemas.microsoft.com/office/powerpoint/2010/main" val="786787820"/>
      </p:ext>
    </p:extLst>
  </p:cSld>
  <p:clrMapOvr>
    <a:masterClrMapping/>
  </p:clrMapOvr>
</p:sld>
</file>

<file path=ppt/theme/theme1.xml><?xml version="1.0" encoding="utf-8"?>
<a:theme xmlns:a="http://schemas.openxmlformats.org/drawingml/2006/main" name="Edg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Edge">
      <a:majorFont>
        <a:latin typeface="Garamond"/>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15045</TotalTime>
  <Words>587</Words>
  <Application>Microsoft Office PowerPoint</Application>
  <PresentationFormat>On-screen Show (4:3)</PresentationFormat>
  <Paragraphs>101</Paragraphs>
  <Slides>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Garamond</vt:lpstr>
      <vt:lpstr>Times New Roman</vt:lpstr>
      <vt:lpstr>Verdana</vt:lpstr>
      <vt:lpstr>Wingdings</vt:lpstr>
      <vt:lpstr>Edge</vt:lpstr>
      <vt:lpstr>Nevada Problem Gambling Services  STRATEGIC PLANNING DRAFT V11/9/18     Allocation Discussion Fiscal Analysis</vt:lpstr>
      <vt:lpstr>SFY 18 PG Treatment Spending &amp; SFY19 Projections Based on Q1 Actuals</vt:lpstr>
      <vt:lpstr>FY20 &amp; FY21 Strategic Plan Initiatives: Projected Costs    (based on SFY2018 data)</vt:lpstr>
      <vt:lpstr>Budget Projected for FY 2020 &amp; FY2021 </vt:lpstr>
    </vt:vector>
  </TitlesOfParts>
  <Company>Problem Gambling Solutions,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Jeff</dc:creator>
  <cp:lastModifiedBy>Rachel Hunter</cp:lastModifiedBy>
  <cp:revision>287</cp:revision>
  <cp:lastPrinted>2018-10-27T10:58:16Z</cp:lastPrinted>
  <dcterms:created xsi:type="dcterms:W3CDTF">2008-06-15T02:13:57Z</dcterms:created>
  <dcterms:modified xsi:type="dcterms:W3CDTF">2019-08-30T16:55:59Z</dcterms:modified>
</cp:coreProperties>
</file>